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0" r:id="rId5"/>
    <p:sldMasterId id="2147483654" r:id="rId6"/>
  </p:sldMasterIdLst>
  <p:notesMasterIdLst>
    <p:notesMasterId r:id="rId1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4" r:id="rId13"/>
    <p:sldId id="265" r:id="rId14"/>
  </p:sldIdLst>
  <p:sldSz cx="12190413" cy="6859588"/>
  <p:notesSz cx="6858000" cy="9144000"/>
  <p:embeddedFontLst>
    <p:embeddedFont>
      <p:font typeface="Inter-Regular" panose="020B0604020202020204" charset="0"/>
      <p:regular r:id="rId16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dro Torres" initials="PT" lastIdx="8" clrIdx="0">
    <p:extLst>
      <p:ext uri="{19B8F6BF-5375-455C-9EA6-DF929625EA0E}">
        <p15:presenceInfo xmlns:p15="http://schemas.microsoft.com/office/powerpoint/2012/main" userId="S::ptorres@erse.pt::b6c11584-32ca-40d2-8adb-5a14bc86856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EE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959" autoAdjust="0"/>
  </p:normalViewPr>
  <p:slideViewPr>
    <p:cSldViewPr snapToGrid="0">
      <p:cViewPr varScale="1">
        <p:scale>
          <a:sx n="52" d="100"/>
          <a:sy n="52" d="100"/>
        </p:scale>
        <p:origin x="120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commentAuthors" Target="commentAuthors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>
            <a:extLst>
              <a:ext uri="{FF2B5EF4-FFF2-40B4-BE49-F238E27FC236}">
                <a16:creationId xmlns:a16="http://schemas.microsoft.com/office/drawing/2014/main" id="{30414D3C-A5EA-4BAC-8FEF-41662EB35F44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>
            <a:lvl1pPr algn="r">
              <a:buNone/>
              <a:defRPr sz="1733">
                <a:solidFill>
                  <a:srgbClr val="088F9E"/>
                </a:solidFill>
                <a:latin typeface="Calibri"/>
                <a:ea typeface="Calibri"/>
                <a:cs typeface="Calibri"/>
              </a:defRPr>
            </a:lvl1pPr>
            <a:lvl2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2pPr>
            <a:lvl3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3pPr>
            <a:lvl4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4pPr>
            <a:lvl5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5pPr>
            <a:lvl6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6pPr>
            <a:lvl7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7pPr>
            <a:lvl8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8pPr>
            <a:lvl9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9pPr>
          </a:lstStyle>
          <a:p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25F42-8DFF-4882-BE5C-B2976B032E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buNone/>
              <a:defRPr sz="3200" b="1">
                <a:solidFill>
                  <a:srgbClr val="088F9E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258B6A-C135-4E9C-84E8-5996793899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  <a:ea typeface="+mn-lt"/>
                <a:cs typeface="+mn-lt"/>
              </a:defRPr>
            </a:lvl1pPr>
            <a:lvl2pPr marL="800100" indent="-342900" algn="l"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  <a:ea typeface="+mn-lt"/>
                <a:cs typeface="+mn-lt"/>
              </a:defRPr>
            </a:lvl2pPr>
            <a:lvl3pPr marL="1200150" indent="-285750" algn="l"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  <a:ea typeface="+mn-lt"/>
                <a:cs typeface="+mn-lt"/>
              </a:defRPr>
            </a:lvl3pPr>
            <a:lvl4pPr marL="1657350" indent="-285750" algn="l"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  <a:ea typeface="+mn-lt"/>
                <a:cs typeface="+mn-lt"/>
              </a:defRPr>
            </a:lvl4pPr>
            <a:lvl5pPr marL="2114550" indent="-285750" algn="l"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  <a:ea typeface="+mn-lt"/>
                <a:cs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buNone/>
            </a:pPr>
            <a:r>
              <a:t>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53BA161-56C2-491D-92A4-360A553BDB1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  <a:ea typeface="+mn-lt"/>
                <a:cs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>
              <a:buNone/>
            </a:pPr>
            <a:r>
              <a:t>Edit Master text styles</a:t>
            </a:r>
          </a:p>
        </p:txBody>
      </p:sp>
      <p:sp>
        <p:nvSpPr>
          <p:cNvPr id="6" name="Google Shape;8;p1">
            <a:extLst>
              <a:ext uri="{FF2B5EF4-FFF2-40B4-BE49-F238E27FC236}">
                <a16:creationId xmlns:a16="http://schemas.microsoft.com/office/drawing/2014/main" id="{265D544F-069F-461E-AACC-C2054BC85D32}"/>
              </a:ext>
            </a:extLst>
          </p:cNvPr>
          <p:cNvSpPr>
            <a:spLocks noGrp="1"/>
          </p:cNvSpPr>
          <p:nvPr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rgbClr val="088F9E"/>
                </a:solidFill>
                <a:latin typeface="Calibri"/>
                <a:ea typeface="Calibri"/>
                <a:cs typeface="Calibri"/>
              </a:defRPr>
            </a:lvl1pPr>
            <a:lvl2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2pPr>
            <a:lvl3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3pPr>
            <a:lvl4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4pPr>
            <a:lvl5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5pPr>
            <a:lvl6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6pPr>
            <a:lvl7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7pPr>
            <a:lvl8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8pPr>
            <a:lvl9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9pPr>
          </a:lstStyle>
          <a:p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467FF-D75E-4B4B-B49F-F8F5096BD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2">
                    <a:lumMod val="25000"/>
                  </a:schemeClr>
                </a:solidFill>
                <a:latin typeface="+mn-lt"/>
                <a:ea typeface="+mn-lt"/>
                <a:cs typeface="+mn-lt"/>
              </a:defRPr>
            </a:lvl1pPr>
            <a:lvl2pPr>
              <a:buNone/>
              <a:defRPr>
                <a:solidFill>
                  <a:schemeClr val="bg2">
                    <a:lumMod val="25000"/>
                  </a:schemeClr>
                </a:solidFill>
                <a:latin typeface="+mn-lt"/>
                <a:ea typeface="+mn-lt"/>
                <a:cs typeface="+mn-lt"/>
              </a:defRPr>
            </a:lvl2pPr>
            <a:lvl3pPr>
              <a:buNone/>
              <a:defRPr>
                <a:solidFill>
                  <a:schemeClr val="bg2">
                    <a:lumMod val="25000"/>
                  </a:schemeClr>
                </a:solidFill>
                <a:latin typeface="+mn-lt"/>
                <a:ea typeface="+mn-lt"/>
                <a:cs typeface="+mn-lt"/>
              </a:defRPr>
            </a:lvl3pPr>
            <a:lvl4pPr>
              <a:buNone/>
              <a:defRPr>
                <a:solidFill>
                  <a:schemeClr val="bg2">
                    <a:lumMod val="25000"/>
                  </a:schemeClr>
                </a:solidFill>
                <a:latin typeface="+mn-lt"/>
                <a:ea typeface="+mn-lt"/>
                <a:cs typeface="+mn-lt"/>
              </a:defRPr>
            </a:lvl4pPr>
            <a:lvl5pPr>
              <a:buNone/>
              <a:defRPr>
                <a:solidFill>
                  <a:schemeClr val="bg2">
                    <a:lumMod val="25000"/>
                  </a:schemeClr>
                </a:solidFill>
                <a:latin typeface="+mn-lt"/>
                <a:ea typeface="+mn-lt"/>
                <a:cs typeface="+mn-lt"/>
              </a:defRPr>
            </a:lvl5pPr>
          </a:lstStyle>
          <a:p>
            <a:pPr>
              <a:buNone/>
            </a:pPr>
            <a:r>
              <a:t>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0D33AB-B851-4F7A-8384-00031DD2E969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2">
                    <a:lumMod val="25000"/>
                  </a:schemeClr>
                </a:solidFill>
                <a:latin typeface="+mn-lt"/>
                <a:ea typeface="+mn-lt"/>
                <a:cs typeface="+mn-lt"/>
              </a:defRPr>
            </a:lvl1pPr>
            <a:lvl2pPr>
              <a:buNone/>
              <a:defRPr>
                <a:solidFill>
                  <a:schemeClr val="bg2">
                    <a:lumMod val="25000"/>
                  </a:schemeClr>
                </a:solidFill>
                <a:latin typeface="+mn-lt"/>
                <a:ea typeface="+mn-lt"/>
                <a:cs typeface="+mn-lt"/>
              </a:defRPr>
            </a:lvl2pPr>
            <a:lvl3pPr>
              <a:buNone/>
              <a:defRPr>
                <a:solidFill>
                  <a:schemeClr val="bg2">
                    <a:lumMod val="25000"/>
                  </a:schemeClr>
                </a:solidFill>
                <a:latin typeface="+mn-lt"/>
                <a:ea typeface="+mn-lt"/>
                <a:cs typeface="+mn-lt"/>
              </a:defRPr>
            </a:lvl3pPr>
            <a:lvl4pPr>
              <a:buNone/>
              <a:defRPr>
                <a:solidFill>
                  <a:schemeClr val="bg2">
                    <a:lumMod val="25000"/>
                  </a:schemeClr>
                </a:solidFill>
                <a:latin typeface="+mn-lt"/>
                <a:ea typeface="+mn-lt"/>
                <a:cs typeface="+mn-lt"/>
              </a:defRPr>
            </a:lvl4pPr>
            <a:lvl5pPr>
              <a:buNone/>
              <a:defRPr>
                <a:solidFill>
                  <a:schemeClr val="bg2">
                    <a:lumMod val="25000"/>
                  </a:schemeClr>
                </a:solidFill>
                <a:latin typeface="+mn-lt"/>
                <a:ea typeface="+mn-lt"/>
                <a:cs typeface="+mn-lt"/>
              </a:defRPr>
            </a:lvl5pPr>
          </a:lstStyle>
          <a:p>
            <a:pPr>
              <a:buNone/>
            </a:pPr>
            <a:r>
              <a:t>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866004F-2860-4DDE-B14D-C5AEC7E746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buNone/>
              <a:defRPr sz="3200" b="1">
                <a:solidFill>
                  <a:srgbClr val="088F9E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0EEDC1B-A6EC-4C7C-B34B-8BC4BA78B11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  <a:ea typeface="+mn-lt"/>
                <a:cs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>
              <a:buNone/>
            </a:pPr>
            <a:r>
              <a:t>Edit Master text styles</a:t>
            </a:r>
          </a:p>
        </p:txBody>
      </p:sp>
      <p:sp>
        <p:nvSpPr>
          <p:cNvPr id="7" name="Google Shape;8;p1">
            <a:extLst>
              <a:ext uri="{FF2B5EF4-FFF2-40B4-BE49-F238E27FC236}">
                <a16:creationId xmlns:a16="http://schemas.microsoft.com/office/drawing/2014/main" id="{1A68BA87-90DB-476A-9251-F99C1C341C58}"/>
              </a:ext>
            </a:extLst>
          </p:cNvPr>
          <p:cNvSpPr>
            <a:spLocks noGrp="1"/>
          </p:cNvSpPr>
          <p:nvPr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rgbClr val="088F9E"/>
                </a:solidFill>
                <a:latin typeface="Calibri"/>
                <a:ea typeface="Calibri"/>
                <a:cs typeface="Calibri"/>
              </a:defRPr>
            </a:lvl1pPr>
            <a:lvl2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2pPr>
            <a:lvl3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3pPr>
            <a:lvl4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4pPr>
            <a:lvl5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5pPr>
            <a:lvl6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6pPr>
            <a:lvl7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7pPr>
            <a:lvl8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8pPr>
            <a:lvl9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9pPr>
          </a:lstStyle>
          <a:p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646158-45F4-408D-820E-A08FCCA88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C898C-75CE-4960-A327-AE0129BDB3A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  <a:ea typeface="+mn-lt"/>
                <a:cs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buNone/>
            </a:pPr>
            <a:r>
              <a:t>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B208A45-4A79-4573-8C87-AFB3747BAE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buNone/>
              <a:defRPr sz="3200" b="1">
                <a:solidFill>
                  <a:srgbClr val="088F9E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983C0B8-3F5D-42C2-B66E-E98BC09AF51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  <a:ea typeface="+mn-lt"/>
                <a:cs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>
              <a:buNone/>
            </a:pPr>
            <a:r>
              <a:t>Edit Master text styles</a:t>
            </a:r>
          </a:p>
        </p:txBody>
      </p:sp>
      <p:sp>
        <p:nvSpPr>
          <p:cNvPr id="10" name="Google Shape;8;p1">
            <a:extLst>
              <a:ext uri="{FF2B5EF4-FFF2-40B4-BE49-F238E27FC236}">
                <a16:creationId xmlns:a16="http://schemas.microsoft.com/office/drawing/2014/main" id="{34EF0CE9-658F-48AB-BF19-75EF582F5AAE}"/>
              </a:ext>
            </a:extLst>
          </p:cNvPr>
          <p:cNvSpPr>
            <a:spLocks noGrp="1"/>
          </p:cNvSpPr>
          <p:nvPr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rgbClr val="088F9E"/>
                </a:solidFill>
                <a:latin typeface="Calibri"/>
                <a:ea typeface="Calibri"/>
                <a:cs typeface="Calibri"/>
              </a:defRPr>
            </a:lvl1pPr>
            <a:lvl2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2pPr>
            <a:lvl3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3pPr>
            <a:lvl4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4pPr>
            <a:lvl5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5pPr>
            <a:lvl6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6pPr>
            <a:lvl7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7pPr>
            <a:lvl8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8pPr>
            <a:lvl9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9pPr>
          </a:lstStyle>
          <a:p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F9A36-1330-4BB9-A1C4-8FC9E1A9BF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buNone/>
              <a:defRPr sz="4400" b="1">
                <a:solidFill>
                  <a:srgbClr val="088F9E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3FB8E1-D95B-4131-AC8E-9A86F47EA9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50607A-8A3E-4EB7-9EF8-220A2A99AC5A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</a:lstStyle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5FC6D-CDB2-4024-B1B4-F90E3B564CB7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</a:lstStyle>
          <a:p>
            <a:endParaRPr/>
          </a:p>
        </p:txBody>
      </p:sp>
      <p:sp>
        <p:nvSpPr>
          <p:cNvPr id="6" name="Google Shape;8;p1">
            <a:extLst>
              <a:ext uri="{FF2B5EF4-FFF2-40B4-BE49-F238E27FC236}">
                <a16:creationId xmlns:a16="http://schemas.microsoft.com/office/drawing/2014/main" id="{01DF33E9-226A-4CE4-8632-36455C00639C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>
            <a:lvl1pPr algn="r">
              <a:buNone/>
              <a:defRPr sz="1733">
                <a:solidFill>
                  <a:srgbClr val="088F9E"/>
                </a:solidFill>
                <a:latin typeface="Calibri"/>
                <a:ea typeface="Calibri"/>
                <a:cs typeface="Calibri"/>
              </a:defRPr>
            </a:lvl1pPr>
            <a:lvl2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2pPr>
            <a:lvl3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3pPr>
            <a:lvl4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4pPr>
            <a:lvl5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5pPr>
            <a:lvl6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6pPr>
            <a:lvl7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7pPr>
            <a:lvl8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8pPr>
            <a:lvl9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9pPr>
          </a:lstStyle>
          <a:p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>
            <a:spLocks noGrp="1"/>
          </p:cNvSpPr>
          <p:nvPr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>
            <a:spLocks noGrp="1"/>
          </p:cNvSpPr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1BD22BE-52AF-437A-8652-F8129350FE24}"/>
              </a:ext>
            </a:extLst>
          </p:cNvPr>
          <p:cNvSpPr>
            <a:spLocks noGrp="1"/>
          </p:cNvSpPr>
          <p:nvPr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</a:ln>
        </p:spPr>
        <p:txBody>
          <a:bodyPr spcFirstLastPara="1" vert="horz" wrap="square" lIns="132741" tIns="66371" rIns="132741" bIns="66371"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5399" b="0" i="0" u="none" cap="none">
                <a:solidFill>
                  <a:srgbClr val="386907"/>
                </a:solidFill>
                <a:latin typeface="+mj-lt"/>
                <a:ea typeface="+mj-lt"/>
                <a:cs typeface="+mj-lt"/>
              </a:defRPr>
            </a:lvl1pPr>
            <a:lvl2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2pPr>
            <a:lvl3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3pPr>
            <a:lvl4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4pPr>
            <a:lvl5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5pPr>
            <a:lvl6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6pPr>
            <a:lvl7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7pPr>
            <a:lvl8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8pPr>
            <a:lvl9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9pPr>
          </a:lstStyle>
          <a:p>
            <a:r>
              <a:rPr sz="3600" b="1">
                <a:solidFill>
                  <a:srgbClr val="088F9E"/>
                </a:solidFill>
                <a:latin typeface="Calibri"/>
                <a:ea typeface="Calibri"/>
                <a:cs typeface="Calibri"/>
              </a:rPr>
              <a:t>Presentation Title, Presentation Title</a:t>
            </a: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>
            <a:spLocks noGrp="1"/>
          </p:cNvSpPr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6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4450" y="432250"/>
            <a:ext cx="3805613" cy="1159416"/>
          </a:xfrm>
          <a:prstGeom prst="rect">
            <a:avLst/>
          </a:prstGeom>
        </p:spPr>
      </p:pic>
      <p:pic>
        <p:nvPicPr>
          <p:cNvPr id="27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794" y="432250"/>
            <a:ext cx="4323072" cy="1210062"/>
          </a:xfrm>
          <a:prstGeom prst="rect">
            <a:avLst/>
          </a:prstGeom>
        </p:spPr>
      </p:pic>
      <p:pic>
        <p:nvPicPr>
          <p:cNvPr id="28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>
            <a:extLst>
              <a:ext uri="{FF2B5EF4-FFF2-40B4-BE49-F238E27FC236}">
                <a16:creationId xmlns:a16="http://schemas.microsoft.com/office/drawing/2014/main" id="{5BBDF77B-301C-404D-8650-92E263B2FAC6}"/>
              </a:ext>
            </a:extLst>
          </p:cNvPr>
          <p:cNvSpPr>
            <a:spLocks noGrp="1"/>
          </p:cNvSpPr>
          <p:nvPr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rgbClr val="088F9E"/>
                </a:solidFill>
                <a:latin typeface="Calibri"/>
                <a:ea typeface="Calibri"/>
                <a:cs typeface="Calibri"/>
              </a:defRPr>
            </a:lvl1pPr>
            <a:lvl2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2pPr>
            <a:lvl3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3pPr>
            <a:lvl4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4pPr>
            <a:lvl5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5pPr>
            <a:lvl6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6pPr>
            <a:lvl7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7pPr>
            <a:lvl8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8pPr>
            <a:lvl9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3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9pPr>
          </a:lstStyle>
          <a:p>
            <a:fld id="{00000000-1234-1234-1234-123412341234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>
            <a:spLocks noGrp="1"/>
          </p:cNvSpPr>
          <p:nvPr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8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>
            <a:spLocks noGrp="1"/>
          </p:cNvSpPr>
          <p:nvPr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0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>
            <a:extLst>
              <a:ext uri="{FF2B5EF4-FFF2-40B4-BE49-F238E27FC236}">
                <a16:creationId xmlns:a16="http://schemas.microsoft.com/office/drawing/2014/main" id="{9F16BBAF-BDCF-4AA6-9EDB-6F779B69C12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>
            <a:lvl1pPr algn="r">
              <a:buNone/>
              <a:defRPr sz="1733">
                <a:solidFill>
                  <a:srgbClr val="088F9E"/>
                </a:solidFill>
                <a:latin typeface="Calibri"/>
                <a:ea typeface="Calibri"/>
                <a:cs typeface="Calibri"/>
              </a:defRPr>
            </a:lvl1pPr>
            <a:lvl2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2pPr>
            <a:lvl3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3pPr>
            <a:lvl4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4pPr>
            <a:lvl5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5pPr>
            <a:lvl6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6pPr>
            <a:lvl7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7pPr>
            <a:lvl8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8pPr>
            <a:lvl9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9pPr>
          </a:lstStyle>
          <a:p>
            <a:fld id="{00000000-1234-1234-1234-123412341234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</p:sldLayoutIdLst>
  <p:hf sldNum="0" hdr="0" ftr="0" dt="0"/>
  <p:txStyles>
    <p:titleStyle>
      <a:lvl1pPr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>
            <a:spLocks noGrp="1"/>
          </p:cNvSpPr>
          <p:nvPr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99502D1-E95E-4EFD-9B11-228FCA867DBD}"/>
              </a:ext>
            </a:extLst>
          </p:cNvPr>
          <p:cNvSpPr>
            <a:spLocks noGrp="1"/>
          </p:cNvSpPr>
          <p:nvPr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C35AE1EE-D15D-443A-A5B7-1DA6CF5B7CDA}"/>
              </a:ext>
            </a:extLst>
          </p:cNvPr>
          <p:cNvSpPr>
            <a:spLocks noGrp="1"/>
          </p:cNvSpPr>
          <p:nvPr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0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7A6860B7-6B22-4740-B7A8-48970A1BEE84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</a:lstStyle>
          <a:p>
            <a:endParaRPr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4811041-F94A-47A3-BDF1-8C0BA1C1048F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</a:lstStyle>
          <a:p>
            <a:endParaRPr/>
          </a:p>
        </p:txBody>
      </p:sp>
      <p:sp>
        <p:nvSpPr>
          <p:cNvPr id="13" name="Google Shape;8;p1">
            <a:extLst>
              <a:ext uri="{FF2B5EF4-FFF2-40B4-BE49-F238E27FC236}">
                <a16:creationId xmlns:a16="http://schemas.microsoft.com/office/drawing/2014/main" id="{C8DA40F0-12BC-4E92-AEEF-8735920E721E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>
            <a:lvl1pPr algn="r">
              <a:buNone/>
              <a:defRPr sz="1733">
                <a:solidFill>
                  <a:srgbClr val="088F9E"/>
                </a:solidFill>
                <a:latin typeface="Calibri"/>
                <a:ea typeface="Calibri"/>
                <a:cs typeface="Calibri"/>
              </a:defRPr>
            </a:lvl1pPr>
            <a:lvl2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2pPr>
            <a:lvl3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3pPr>
            <a:lvl4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4pPr>
            <a:lvl5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5pPr>
            <a:lvl6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6pPr>
            <a:lvl7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7pPr>
            <a:lvl8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8pPr>
            <a:lvl9pPr algn="r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9pPr>
          </a:lstStyle>
          <a:p>
            <a:fld id="{00000000-1234-1234-1234-123412341234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lvl1pPr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>
            <a:spLocks noGrp="1"/>
          </p:cNvSpPr>
          <p:nvPr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>
            <a:spLocks noGrp="1"/>
          </p:cNvSpPr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A7C1FD0-80C4-44DA-BD02-18E187C663B1}"/>
              </a:ext>
            </a:extLst>
          </p:cNvPr>
          <p:cNvSpPr>
            <a:spLocks noGrp="1"/>
          </p:cNvSpPr>
          <p:nvPr/>
        </p:nvSpPr>
        <p:spPr>
          <a:xfrm>
            <a:off x="972939" y="3366113"/>
            <a:ext cx="10327124" cy="860972"/>
          </a:xfrm>
          <a:prstGeom prst="rect">
            <a:avLst/>
          </a:prstGeom>
          <a:noFill/>
          <a:ln w="9525">
            <a:noFill/>
          </a:ln>
        </p:spPr>
        <p:txBody>
          <a:bodyPr spcFirstLastPara="1" vert="horz" wrap="square" lIns="132741" tIns="66371" rIns="132741" bIns="66371"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5399" b="0" i="0" u="none" cap="none">
                <a:solidFill>
                  <a:srgbClr val="386907"/>
                </a:solidFill>
                <a:latin typeface="+mj-lt"/>
                <a:ea typeface="+mj-lt"/>
                <a:cs typeface="+mj-lt"/>
              </a:defRPr>
            </a:lvl1pPr>
            <a:lvl2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2pPr>
            <a:lvl3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3pPr>
            <a:lvl4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4pPr>
            <a:lvl5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5pPr>
            <a:lvl6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6pPr>
            <a:lvl7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7pPr>
            <a:lvl8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8pPr>
            <a:lvl9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</a:defRPr>
            </a:lvl9pPr>
          </a:lstStyle>
          <a:p>
            <a:r>
              <a:rPr sz="3600" b="1" dirty="0" err="1">
                <a:solidFill>
                  <a:srgbClr val="088F9E"/>
                </a:solidFill>
                <a:latin typeface="Calibri"/>
                <a:ea typeface="Calibri"/>
                <a:cs typeface="Calibri"/>
              </a:rPr>
              <a:t>Decentralised</a:t>
            </a:r>
            <a:r>
              <a:rPr sz="3600" b="1" dirty="0">
                <a:solidFill>
                  <a:srgbClr val="088F9E"/>
                </a:solidFill>
                <a:latin typeface="Calibri"/>
                <a:ea typeface="Calibri"/>
                <a:cs typeface="Calibri"/>
              </a:rPr>
              <a:t> generation:</a:t>
            </a:r>
          </a:p>
          <a:p>
            <a:r>
              <a:rPr sz="2800" dirty="0">
                <a:solidFill>
                  <a:srgbClr val="088F9E"/>
                </a:solidFill>
                <a:latin typeface="Calibri"/>
                <a:ea typeface="Calibri"/>
                <a:cs typeface="Calibri"/>
              </a:rPr>
              <a:t>Power closer to people. Value for the whole energy system</a:t>
            </a:r>
            <a:endParaRPr lang="pt-PT" sz="2800" dirty="0">
              <a:solidFill>
                <a:srgbClr val="088F9E"/>
              </a:solidFill>
              <a:latin typeface="Calibri"/>
              <a:ea typeface="Calibri"/>
              <a:cs typeface="Calibri"/>
            </a:endParaRPr>
          </a:p>
          <a:p>
            <a:endParaRPr lang="pt-PT" sz="2800" dirty="0">
              <a:solidFill>
                <a:srgbClr val="088F9E"/>
              </a:solidFill>
              <a:latin typeface="Calibri"/>
              <a:ea typeface="Calibri"/>
              <a:cs typeface="Calibri"/>
            </a:endParaRPr>
          </a:p>
          <a:p>
            <a:endParaRPr lang="pt-PT" sz="1600" dirty="0">
              <a:solidFill>
                <a:srgbClr val="088F9E"/>
              </a:solidFill>
              <a:latin typeface="Calibri"/>
              <a:ea typeface="Calibri"/>
              <a:cs typeface="Calibri"/>
            </a:endParaRPr>
          </a:p>
          <a:p>
            <a:r>
              <a:rPr lang="pt-PT" sz="2400" i="1" dirty="0">
                <a:solidFill>
                  <a:srgbClr val="088F9E"/>
                </a:solidFill>
                <a:latin typeface="Calibri"/>
                <a:ea typeface="Calibri"/>
                <a:cs typeface="Calibri"/>
              </a:rPr>
              <a:t>			          Ricardo Loureiro</a:t>
            </a:r>
          </a:p>
          <a:p>
            <a:r>
              <a:rPr lang="pt-PT" sz="2400" i="1" dirty="0">
                <a:solidFill>
                  <a:srgbClr val="088F9E"/>
                </a:solidFill>
                <a:latin typeface="Calibri"/>
                <a:ea typeface="Calibri"/>
                <a:cs typeface="Calibri"/>
              </a:rPr>
              <a:t>			          Energy </a:t>
            </a:r>
            <a:r>
              <a:rPr lang="pt-PT" sz="2400" i="1" dirty="0" err="1">
                <a:solidFill>
                  <a:srgbClr val="088F9E"/>
                </a:solidFill>
                <a:latin typeface="Calibri"/>
                <a:ea typeface="Calibri"/>
                <a:cs typeface="Calibri"/>
              </a:rPr>
              <a:t>Services</a:t>
            </a:r>
            <a:r>
              <a:rPr lang="pt-PT" sz="2400" i="1" dirty="0">
                <a:solidFill>
                  <a:srgbClr val="088F9E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sz="2400" i="1" dirty="0" err="1">
                <a:solidFill>
                  <a:srgbClr val="088F9E"/>
                </a:solidFill>
                <a:latin typeface="Calibri"/>
                <a:ea typeface="Calibri"/>
                <a:cs typeface="Calibri"/>
              </a:rPr>
              <a:t>Regulatory</a:t>
            </a:r>
            <a:r>
              <a:rPr lang="pt-PT" sz="2400" i="1" dirty="0">
                <a:solidFill>
                  <a:srgbClr val="088F9E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sz="2400" i="1" dirty="0" err="1">
                <a:solidFill>
                  <a:srgbClr val="088F9E"/>
                </a:solidFill>
                <a:latin typeface="Calibri"/>
                <a:ea typeface="Calibri"/>
                <a:cs typeface="Calibri"/>
              </a:rPr>
              <a:t>Authority</a:t>
            </a:r>
            <a:r>
              <a:rPr lang="pt-PT" sz="2400" i="1" dirty="0">
                <a:solidFill>
                  <a:srgbClr val="088F9E"/>
                </a:solidFill>
                <a:latin typeface="Calibri"/>
                <a:ea typeface="Calibri"/>
                <a:cs typeface="Calibri"/>
              </a:rPr>
              <a:t> (ERSE), Portugal</a:t>
            </a:r>
            <a:endParaRPr sz="2400" i="1" dirty="0">
              <a:solidFill>
                <a:srgbClr val="088F9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>
            <a:spLocks noGrp="1"/>
          </p:cNvSpPr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8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4450" y="432250"/>
            <a:ext cx="3805613" cy="1159416"/>
          </a:xfrm>
          <a:prstGeom prst="rect">
            <a:avLst/>
          </a:prstGeom>
        </p:spPr>
      </p:pic>
      <p:pic>
        <p:nvPicPr>
          <p:cNvPr id="29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794" y="432250"/>
            <a:ext cx="4323072" cy="1210062"/>
          </a:xfrm>
          <a:prstGeom prst="rect">
            <a:avLst/>
          </a:prstGeom>
        </p:spPr>
      </p:pic>
      <p:pic>
        <p:nvPicPr>
          <p:cNvPr id="30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CF23AE3-1CA0-483F-9DE4-36B1F6B8D45B}"/>
              </a:ext>
            </a:extLst>
          </p:cNvPr>
          <p:cNvSpPr>
            <a:spLocks noGrp="1"/>
          </p:cNvSpPr>
          <p:nvPr/>
        </p:nvSpPr>
        <p:spPr>
          <a:xfrm>
            <a:off x="1039543" y="6517428"/>
            <a:ext cx="2582758" cy="457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sz="14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24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3507CBD-0648-46B4-9543-4EA5692AD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462" y="321191"/>
            <a:ext cx="9142413" cy="486304"/>
          </a:xfrm>
        </p:spPr>
        <p:txBody>
          <a:bodyPr/>
          <a:lstStyle/>
          <a:p>
            <a:r>
              <a:rPr sz="2800" dirty="0"/>
              <a:t>Three things turn local generation into value for everyone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38D3EEA-2D8A-44DC-86CD-4FD25BEA419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939005" y="1032398"/>
            <a:ext cx="9828213" cy="685800"/>
          </a:xfrm>
        </p:spPr>
        <p:txBody>
          <a:bodyPr/>
          <a:lstStyle/>
          <a:p>
            <a:r>
              <a:rPr sz="2400" dirty="0"/>
              <a:t>Solar panels alone do not guarantee security, access or empowerment.</a:t>
            </a:r>
          </a:p>
        </p:txBody>
      </p:sp>
      <p:sp>
        <p:nvSpPr>
          <p:cNvPr id="13" name="stage-0">
            <a:extLst>
              <a:ext uri="{FF2B5EF4-FFF2-40B4-BE49-F238E27FC236}">
                <a16:creationId xmlns:a16="http://schemas.microsoft.com/office/drawing/2014/main" id="{20939C5D-11CA-435C-B43C-4223EDF857BC}"/>
              </a:ext>
            </a:extLst>
          </p:cNvPr>
          <p:cNvSpPr>
            <a:spLocks noGrp="1"/>
          </p:cNvSpPr>
          <p:nvPr/>
        </p:nvSpPr>
        <p:spPr>
          <a:xfrm>
            <a:off x="552450" y="2428875"/>
            <a:ext cx="2381250" cy="2381250"/>
          </a:xfrm>
          <a:prstGeom prst="roundRect">
            <a:avLst>
              <a:gd name="adj" fmla="val 7200"/>
            </a:avLst>
          </a:prstGeom>
          <a:solidFill>
            <a:srgbClr val="F5F0DF"/>
          </a:solidFill>
          <a:ln w="0">
            <a:noFill/>
            <a:prstDash val="solid"/>
          </a:ln>
        </p:spPr>
      </p:sp>
      <p:sp>
        <p:nvSpPr>
          <p:cNvPr id="14" name="num-0">
            <a:extLst>
              <a:ext uri="{FF2B5EF4-FFF2-40B4-BE49-F238E27FC236}">
                <a16:creationId xmlns:a16="http://schemas.microsoft.com/office/drawing/2014/main" id="{70FB17D8-886A-4488-B863-93BBB32631C8}"/>
              </a:ext>
            </a:extLst>
          </p:cNvPr>
          <p:cNvSpPr>
            <a:spLocks noGrp="1"/>
          </p:cNvSpPr>
          <p:nvPr/>
        </p:nvSpPr>
        <p:spPr>
          <a:xfrm>
            <a:off x="742949" y="2619374"/>
            <a:ext cx="660977" cy="3809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500" b="1">
                <a:solidFill>
                  <a:srgbClr val="D7A91D"/>
                </a:solidFill>
              </a:defRPr>
            </a:pPr>
            <a:r>
              <a:rPr sz="1600" b="1" dirty="0">
                <a:solidFill>
                  <a:srgbClr val="D7A91D"/>
                </a:solidFill>
              </a:rPr>
              <a:t>01</a:t>
            </a:r>
          </a:p>
        </p:txBody>
      </p:sp>
      <p:sp>
        <p:nvSpPr>
          <p:cNvPr id="15" name="head-0">
            <a:extLst>
              <a:ext uri="{FF2B5EF4-FFF2-40B4-BE49-F238E27FC236}">
                <a16:creationId xmlns:a16="http://schemas.microsoft.com/office/drawing/2014/main" id="{186527D6-2A7B-4D15-A018-B951111DFB4B}"/>
              </a:ext>
            </a:extLst>
          </p:cNvPr>
          <p:cNvSpPr>
            <a:spLocks noGrp="1"/>
          </p:cNvSpPr>
          <p:nvPr/>
        </p:nvSpPr>
        <p:spPr>
          <a:xfrm>
            <a:off x="742950" y="3095625"/>
            <a:ext cx="2000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425" b="1">
                <a:solidFill>
                  <a:srgbClr val="24323A"/>
                </a:solidFill>
              </a:defRPr>
            </a:pPr>
            <a:r>
              <a:rPr sz="1600" b="1" dirty="0">
                <a:solidFill>
                  <a:srgbClr val="24323A"/>
                </a:solidFill>
              </a:rPr>
              <a:t>OPEN ACCESS</a:t>
            </a:r>
          </a:p>
        </p:txBody>
      </p:sp>
      <p:sp>
        <p:nvSpPr>
          <p:cNvPr id="16" name="copy-0">
            <a:extLst>
              <a:ext uri="{FF2B5EF4-FFF2-40B4-BE49-F238E27FC236}">
                <a16:creationId xmlns:a16="http://schemas.microsoft.com/office/drawing/2014/main" id="{4B1B0ADF-DB21-4FC3-A676-7A675E5409D9}"/>
              </a:ext>
            </a:extLst>
          </p:cNvPr>
          <p:cNvSpPr>
            <a:spLocks noGrp="1"/>
          </p:cNvSpPr>
          <p:nvPr/>
        </p:nvSpPr>
        <p:spPr>
          <a:xfrm>
            <a:off x="704850" y="3638550"/>
            <a:ext cx="214312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75" b="0">
                <a:solidFill>
                  <a:srgbClr val="24323A"/>
                </a:solidFill>
              </a:defRPr>
            </a:pPr>
            <a:r>
              <a:rPr sz="1600" b="0" dirty="0">
                <a:solidFill>
                  <a:srgbClr val="24323A"/>
                </a:solidFill>
              </a:rPr>
              <a:t>Simple rules to produce and share electricity</a:t>
            </a:r>
          </a:p>
        </p:txBody>
      </p:sp>
      <p:sp>
        <p:nvSpPr>
          <p:cNvPr id="17" name="arr-0">
            <a:extLst>
              <a:ext uri="{FF2B5EF4-FFF2-40B4-BE49-F238E27FC236}">
                <a16:creationId xmlns:a16="http://schemas.microsoft.com/office/drawing/2014/main" id="{78734C83-7948-4A35-89B9-F8960F4C7077}"/>
              </a:ext>
            </a:extLst>
          </p:cNvPr>
          <p:cNvSpPr>
            <a:spLocks noGrp="1"/>
          </p:cNvSpPr>
          <p:nvPr/>
        </p:nvSpPr>
        <p:spPr>
          <a:xfrm>
            <a:off x="2952750" y="3524250"/>
            <a:ext cx="238125" cy="38100"/>
          </a:xfrm>
          <a:prstGeom prst="rect">
            <a:avLst/>
          </a:prstGeom>
          <a:solidFill>
            <a:srgbClr val="D7A91D"/>
          </a:solidFill>
          <a:ln w="0">
            <a:noFill/>
            <a:prstDash val="solid"/>
          </a:ln>
        </p:spPr>
      </p:sp>
      <p:sp>
        <p:nvSpPr>
          <p:cNvPr id="18" name="arr-0-h">
            <a:extLst>
              <a:ext uri="{FF2B5EF4-FFF2-40B4-BE49-F238E27FC236}">
                <a16:creationId xmlns:a16="http://schemas.microsoft.com/office/drawing/2014/main" id="{56823AA0-CEDA-4BCD-A70E-7F662AF404C8}"/>
              </a:ext>
            </a:extLst>
          </p:cNvPr>
          <p:cNvSpPr>
            <a:spLocks noGrp="1"/>
          </p:cNvSpPr>
          <p:nvPr/>
        </p:nvSpPr>
        <p:spPr>
          <a:xfrm>
            <a:off x="3124200" y="3429000"/>
            <a:ext cx="209550" cy="228600"/>
          </a:xfrm>
          <a:prstGeom prst="chevron">
            <a:avLst/>
          </a:prstGeom>
          <a:solidFill>
            <a:srgbClr val="D7A91D"/>
          </a:solidFill>
          <a:ln w="0">
            <a:noFill/>
            <a:prstDash val="solid"/>
          </a:ln>
        </p:spPr>
      </p:sp>
      <p:sp>
        <p:nvSpPr>
          <p:cNvPr id="19" name="stage-1">
            <a:extLst>
              <a:ext uri="{FF2B5EF4-FFF2-40B4-BE49-F238E27FC236}">
                <a16:creationId xmlns:a16="http://schemas.microsoft.com/office/drawing/2014/main" id="{646DC51C-DC4F-497E-B6C9-D307CE4224CA}"/>
              </a:ext>
            </a:extLst>
          </p:cNvPr>
          <p:cNvSpPr>
            <a:spLocks noGrp="1"/>
          </p:cNvSpPr>
          <p:nvPr/>
        </p:nvSpPr>
        <p:spPr>
          <a:xfrm>
            <a:off x="3333750" y="2428875"/>
            <a:ext cx="2381250" cy="2381250"/>
          </a:xfrm>
          <a:prstGeom prst="roundRect">
            <a:avLst>
              <a:gd name="adj" fmla="val 7200"/>
            </a:avLst>
          </a:prstGeom>
          <a:solidFill>
            <a:srgbClr val="DCEFF5"/>
          </a:solidFill>
          <a:ln w="0">
            <a:noFill/>
            <a:prstDash val="solid"/>
          </a:ln>
        </p:spPr>
      </p:sp>
      <p:sp>
        <p:nvSpPr>
          <p:cNvPr id="20" name="num-1">
            <a:extLst>
              <a:ext uri="{FF2B5EF4-FFF2-40B4-BE49-F238E27FC236}">
                <a16:creationId xmlns:a16="http://schemas.microsoft.com/office/drawing/2014/main" id="{39F3A629-7A29-4BE1-92CE-48EEDC405CC7}"/>
              </a:ext>
            </a:extLst>
          </p:cNvPr>
          <p:cNvSpPr>
            <a:spLocks noGrp="1"/>
          </p:cNvSpPr>
          <p:nvPr/>
        </p:nvSpPr>
        <p:spPr>
          <a:xfrm>
            <a:off x="3524250" y="2619375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500" b="1">
                <a:solidFill>
                  <a:srgbClr val="0797A8"/>
                </a:solidFill>
              </a:defRPr>
            </a:pPr>
            <a:r>
              <a:rPr sz="1600" b="1" dirty="0">
                <a:solidFill>
                  <a:srgbClr val="0797A8"/>
                </a:solidFill>
              </a:rPr>
              <a:t>02</a:t>
            </a:r>
          </a:p>
        </p:txBody>
      </p:sp>
      <p:sp>
        <p:nvSpPr>
          <p:cNvPr id="21" name="head-1">
            <a:extLst>
              <a:ext uri="{FF2B5EF4-FFF2-40B4-BE49-F238E27FC236}">
                <a16:creationId xmlns:a16="http://schemas.microsoft.com/office/drawing/2014/main" id="{4E8F0BB1-60A2-4699-A6AF-CD79C4DFA467}"/>
              </a:ext>
            </a:extLst>
          </p:cNvPr>
          <p:cNvSpPr>
            <a:spLocks noGrp="1"/>
          </p:cNvSpPr>
          <p:nvPr/>
        </p:nvSpPr>
        <p:spPr>
          <a:xfrm>
            <a:off x="3524250" y="3095625"/>
            <a:ext cx="2000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425" b="1">
                <a:solidFill>
                  <a:srgbClr val="24323A"/>
                </a:solidFill>
              </a:defRPr>
            </a:pPr>
            <a:r>
              <a:rPr sz="1600" b="1" dirty="0">
                <a:solidFill>
                  <a:srgbClr val="24323A"/>
                </a:solidFill>
              </a:rPr>
              <a:t>MAKE DATA USEFUL</a:t>
            </a:r>
          </a:p>
        </p:txBody>
      </p:sp>
      <p:sp>
        <p:nvSpPr>
          <p:cNvPr id="22" name="copy-1">
            <a:extLst>
              <a:ext uri="{FF2B5EF4-FFF2-40B4-BE49-F238E27FC236}">
                <a16:creationId xmlns:a16="http://schemas.microsoft.com/office/drawing/2014/main" id="{CD45B4B9-12A0-46CE-9402-6D281CD49828}"/>
              </a:ext>
            </a:extLst>
          </p:cNvPr>
          <p:cNvSpPr>
            <a:spLocks noGrp="1"/>
          </p:cNvSpPr>
          <p:nvPr/>
        </p:nvSpPr>
        <p:spPr>
          <a:xfrm>
            <a:off x="3603047" y="3615802"/>
            <a:ext cx="216217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75" b="0">
                <a:solidFill>
                  <a:srgbClr val="24323A"/>
                </a:solidFill>
              </a:defRPr>
            </a:pPr>
            <a:r>
              <a:rPr sz="1600" b="0" dirty="0">
                <a:solidFill>
                  <a:srgbClr val="24323A"/>
                </a:solidFill>
              </a:rPr>
              <a:t>Smart meters, clear information and accurate billing</a:t>
            </a:r>
          </a:p>
        </p:txBody>
      </p:sp>
      <p:sp>
        <p:nvSpPr>
          <p:cNvPr id="23" name="arr-1">
            <a:extLst>
              <a:ext uri="{FF2B5EF4-FFF2-40B4-BE49-F238E27FC236}">
                <a16:creationId xmlns:a16="http://schemas.microsoft.com/office/drawing/2014/main" id="{438E5282-F804-4E9B-BB22-CB3FFA61C21E}"/>
              </a:ext>
            </a:extLst>
          </p:cNvPr>
          <p:cNvSpPr>
            <a:spLocks noGrp="1"/>
          </p:cNvSpPr>
          <p:nvPr/>
        </p:nvSpPr>
        <p:spPr>
          <a:xfrm>
            <a:off x="5734050" y="3524250"/>
            <a:ext cx="238125" cy="38100"/>
          </a:xfrm>
          <a:prstGeom prst="rect">
            <a:avLst/>
          </a:prstGeom>
          <a:solidFill>
            <a:srgbClr val="D7A91D"/>
          </a:solidFill>
          <a:ln w="0">
            <a:noFill/>
            <a:prstDash val="solid"/>
          </a:ln>
        </p:spPr>
      </p:sp>
      <p:sp>
        <p:nvSpPr>
          <p:cNvPr id="24" name="arr-1-h">
            <a:extLst>
              <a:ext uri="{FF2B5EF4-FFF2-40B4-BE49-F238E27FC236}">
                <a16:creationId xmlns:a16="http://schemas.microsoft.com/office/drawing/2014/main" id="{DB943088-B3CC-4DDF-B48C-C06BC23666BC}"/>
              </a:ext>
            </a:extLst>
          </p:cNvPr>
          <p:cNvSpPr>
            <a:spLocks noGrp="1"/>
          </p:cNvSpPr>
          <p:nvPr/>
        </p:nvSpPr>
        <p:spPr>
          <a:xfrm>
            <a:off x="5905500" y="3429000"/>
            <a:ext cx="209550" cy="228600"/>
          </a:xfrm>
          <a:prstGeom prst="chevron">
            <a:avLst/>
          </a:prstGeom>
          <a:solidFill>
            <a:srgbClr val="D7A91D"/>
          </a:solidFill>
          <a:ln w="0">
            <a:noFill/>
            <a:prstDash val="solid"/>
          </a:ln>
        </p:spPr>
      </p:sp>
      <p:sp>
        <p:nvSpPr>
          <p:cNvPr id="25" name="stage-2">
            <a:extLst>
              <a:ext uri="{FF2B5EF4-FFF2-40B4-BE49-F238E27FC236}">
                <a16:creationId xmlns:a16="http://schemas.microsoft.com/office/drawing/2014/main" id="{DC510139-5D8E-48D6-98BB-3BD24D8F4019}"/>
              </a:ext>
            </a:extLst>
          </p:cNvPr>
          <p:cNvSpPr>
            <a:spLocks noGrp="1"/>
          </p:cNvSpPr>
          <p:nvPr/>
        </p:nvSpPr>
        <p:spPr>
          <a:xfrm>
            <a:off x="6115050" y="2428875"/>
            <a:ext cx="2381250" cy="2381250"/>
          </a:xfrm>
          <a:prstGeom prst="roundRect">
            <a:avLst>
              <a:gd name="adj" fmla="val 7200"/>
            </a:avLst>
          </a:prstGeom>
          <a:solidFill>
            <a:srgbClr val="DDF2EA"/>
          </a:solidFill>
          <a:ln w="0">
            <a:noFill/>
            <a:prstDash val="solid"/>
          </a:ln>
        </p:spPr>
      </p:sp>
      <p:sp>
        <p:nvSpPr>
          <p:cNvPr id="26" name="num-2">
            <a:extLst>
              <a:ext uri="{FF2B5EF4-FFF2-40B4-BE49-F238E27FC236}">
                <a16:creationId xmlns:a16="http://schemas.microsoft.com/office/drawing/2014/main" id="{7989E38E-57EE-404A-86C6-970A8DC996BA}"/>
              </a:ext>
            </a:extLst>
          </p:cNvPr>
          <p:cNvSpPr>
            <a:spLocks noGrp="1"/>
          </p:cNvSpPr>
          <p:nvPr/>
        </p:nvSpPr>
        <p:spPr>
          <a:xfrm>
            <a:off x="6305550" y="2619375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500" b="1">
                <a:solidFill>
                  <a:srgbClr val="16856E"/>
                </a:solidFill>
              </a:defRPr>
            </a:pPr>
            <a:r>
              <a:rPr sz="1600" b="1" dirty="0">
                <a:solidFill>
                  <a:srgbClr val="16856E"/>
                </a:solidFill>
              </a:rPr>
              <a:t>03</a:t>
            </a:r>
          </a:p>
        </p:txBody>
      </p:sp>
      <p:sp>
        <p:nvSpPr>
          <p:cNvPr id="27" name="head-2">
            <a:extLst>
              <a:ext uri="{FF2B5EF4-FFF2-40B4-BE49-F238E27FC236}">
                <a16:creationId xmlns:a16="http://schemas.microsoft.com/office/drawing/2014/main" id="{5D444951-1284-44C2-AF14-8134E902465B}"/>
              </a:ext>
            </a:extLst>
          </p:cNvPr>
          <p:cNvSpPr>
            <a:spLocks noGrp="1"/>
          </p:cNvSpPr>
          <p:nvPr/>
        </p:nvSpPr>
        <p:spPr>
          <a:xfrm>
            <a:off x="6305550" y="3095625"/>
            <a:ext cx="2000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425" b="1">
                <a:solidFill>
                  <a:srgbClr val="24323A"/>
                </a:solidFill>
              </a:defRPr>
            </a:pPr>
            <a:r>
              <a:rPr sz="1600" b="1" dirty="0">
                <a:solidFill>
                  <a:srgbClr val="24323A"/>
                </a:solidFill>
              </a:rPr>
              <a:t>OPERATE ACTIVELY</a:t>
            </a:r>
          </a:p>
        </p:txBody>
      </p:sp>
      <p:sp>
        <p:nvSpPr>
          <p:cNvPr id="28" name="copy-2">
            <a:extLst>
              <a:ext uri="{FF2B5EF4-FFF2-40B4-BE49-F238E27FC236}">
                <a16:creationId xmlns:a16="http://schemas.microsoft.com/office/drawing/2014/main" id="{85E4648F-4BDB-436A-9680-ECFDE6070551}"/>
              </a:ext>
            </a:extLst>
          </p:cNvPr>
          <p:cNvSpPr>
            <a:spLocks noGrp="1"/>
          </p:cNvSpPr>
          <p:nvPr/>
        </p:nvSpPr>
        <p:spPr>
          <a:xfrm>
            <a:off x="6305550" y="3638550"/>
            <a:ext cx="209030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75" b="0">
                <a:solidFill>
                  <a:srgbClr val="24323A"/>
                </a:solidFill>
              </a:defRPr>
            </a:pPr>
            <a:r>
              <a:rPr sz="1600" b="0" dirty="0">
                <a:solidFill>
                  <a:srgbClr val="24323A"/>
                </a:solidFill>
              </a:rPr>
              <a:t>Grid operators can see and use local energy</a:t>
            </a:r>
          </a:p>
        </p:txBody>
      </p:sp>
      <p:sp>
        <p:nvSpPr>
          <p:cNvPr id="29" name="outcome">
            <a:extLst>
              <a:ext uri="{FF2B5EF4-FFF2-40B4-BE49-F238E27FC236}">
                <a16:creationId xmlns:a16="http://schemas.microsoft.com/office/drawing/2014/main" id="{D77E7A44-0634-4853-B63A-0D0165396559}"/>
              </a:ext>
            </a:extLst>
          </p:cNvPr>
          <p:cNvSpPr>
            <a:spLocks noGrp="1"/>
          </p:cNvSpPr>
          <p:nvPr/>
        </p:nvSpPr>
        <p:spPr>
          <a:xfrm>
            <a:off x="9048750" y="2428875"/>
            <a:ext cx="2571750" cy="2381250"/>
          </a:xfrm>
          <a:prstGeom prst="roundRect">
            <a:avLst>
              <a:gd name="adj" fmla="val 7200"/>
            </a:avLst>
          </a:prstGeom>
          <a:solidFill>
            <a:srgbClr val="075462"/>
          </a:solidFill>
          <a:ln w="0">
            <a:noFill/>
            <a:prstDash val="solid"/>
          </a:ln>
        </p:spPr>
      </p:sp>
      <p:sp>
        <p:nvSpPr>
          <p:cNvPr id="30" name="outcome-h">
            <a:extLst>
              <a:ext uri="{FF2B5EF4-FFF2-40B4-BE49-F238E27FC236}">
                <a16:creationId xmlns:a16="http://schemas.microsoft.com/office/drawing/2014/main" id="{D4BDBBE8-FB97-4359-817E-D061DC34C1CF}"/>
              </a:ext>
            </a:extLst>
          </p:cNvPr>
          <p:cNvSpPr>
            <a:spLocks noGrp="1"/>
          </p:cNvSpPr>
          <p:nvPr/>
        </p:nvSpPr>
        <p:spPr>
          <a:xfrm>
            <a:off x="9286875" y="2686050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00" b="1">
                <a:solidFill>
                  <a:srgbClr val="D7A91D"/>
                </a:solidFill>
              </a:defRPr>
            </a:pPr>
            <a:r>
              <a:rPr sz="1600" b="1" dirty="0">
                <a:solidFill>
                  <a:srgbClr val="D7A91D"/>
                </a:solidFill>
              </a:rPr>
              <a:t>OUTCOMES</a:t>
            </a:r>
          </a:p>
        </p:txBody>
      </p:sp>
      <p:sp>
        <p:nvSpPr>
          <p:cNvPr id="31" name="outcome-t">
            <a:extLst>
              <a:ext uri="{FF2B5EF4-FFF2-40B4-BE49-F238E27FC236}">
                <a16:creationId xmlns:a16="http://schemas.microsoft.com/office/drawing/2014/main" id="{A90E2B4E-E2A8-4E12-ADC4-F436714EE44B}"/>
              </a:ext>
            </a:extLst>
          </p:cNvPr>
          <p:cNvSpPr>
            <a:spLocks noGrp="1"/>
          </p:cNvSpPr>
          <p:nvPr/>
        </p:nvSpPr>
        <p:spPr>
          <a:xfrm>
            <a:off x="9286875" y="3109912"/>
            <a:ext cx="238125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marL="285750" indent="-285750">
              <a:buFont typeface="Wingdings" panose="05000000000000000000" pitchFamily="2" charset="2"/>
              <a:buChar char="ü"/>
              <a:defRPr sz="1425" b="1">
                <a:solidFill>
                  <a:srgbClr val="FFFFFF"/>
                </a:solidFill>
              </a:defRPr>
            </a:pPr>
            <a:r>
              <a:rPr sz="1425" b="1" dirty="0">
                <a:solidFill>
                  <a:srgbClr val="FFFFFF"/>
                </a:solidFill>
              </a:rPr>
              <a:t>Energy security</a:t>
            </a:r>
          </a:p>
          <a:p>
            <a:pPr marL="285750" indent="-285750">
              <a:buFont typeface="Wingdings" panose="05000000000000000000" pitchFamily="2" charset="2"/>
              <a:buChar char="ü"/>
              <a:defRPr sz="1425" b="1">
                <a:solidFill>
                  <a:srgbClr val="FFFFFF"/>
                </a:solidFill>
              </a:defRPr>
            </a:pPr>
            <a:r>
              <a:rPr sz="1425" b="1" dirty="0">
                <a:solidFill>
                  <a:srgbClr val="FFFFFF"/>
                </a:solidFill>
              </a:rPr>
              <a:t>Access to energy</a:t>
            </a:r>
          </a:p>
          <a:p>
            <a:pPr marL="285750" indent="-285750">
              <a:buFont typeface="Wingdings" panose="05000000000000000000" pitchFamily="2" charset="2"/>
              <a:buChar char="ü"/>
              <a:defRPr sz="1425" b="1">
                <a:solidFill>
                  <a:srgbClr val="FFFFFF"/>
                </a:solidFill>
              </a:defRPr>
            </a:pPr>
            <a:r>
              <a:rPr sz="1425" b="1" dirty="0">
                <a:solidFill>
                  <a:srgbClr val="FFFFFF"/>
                </a:solidFill>
              </a:rPr>
              <a:t>Consumer empowerment</a:t>
            </a:r>
          </a:p>
        </p:txBody>
      </p:sp>
      <p:sp>
        <p:nvSpPr>
          <p:cNvPr id="32" name="seq">
            <a:extLst>
              <a:ext uri="{FF2B5EF4-FFF2-40B4-BE49-F238E27FC236}">
                <a16:creationId xmlns:a16="http://schemas.microsoft.com/office/drawing/2014/main" id="{5F7DAC58-CB7C-40F4-8710-23F51F27FEE4}"/>
              </a:ext>
            </a:extLst>
          </p:cNvPr>
          <p:cNvSpPr>
            <a:spLocks noGrp="1"/>
          </p:cNvSpPr>
          <p:nvPr/>
        </p:nvSpPr>
        <p:spPr>
          <a:xfrm>
            <a:off x="666750" y="5191125"/>
            <a:ext cx="10858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425" b="1">
                <a:solidFill>
                  <a:srgbClr val="075462"/>
                </a:solidFill>
              </a:defRPr>
            </a:pPr>
            <a:r>
              <a:rPr sz="1600" b="1" dirty="0">
                <a:solidFill>
                  <a:srgbClr val="075462"/>
                </a:solidFill>
              </a:rPr>
              <a:t>Enable participation → make it visible → use it to operate the grid better</a:t>
            </a:r>
            <a:r>
              <a:rPr sz="1425" b="1" dirty="0">
                <a:solidFill>
                  <a:srgbClr val="075462"/>
                </a:solidFill>
              </a:rPr>
              <a:t>.</a:t>
            </a:r>
          </a:p>
        </p:txBody>
      </p:sp>
      <p:sp>
        <p:nvSpPr>
          <p:cNvPr id="33" name="Rectangle 17">
            <a:extLst>
              <a:ext uri="{FF2B5EF4-FFF2-40B4-BE49-F238E27FC236}">
                <a16:creationId xmlns:a16="http://schemas.microsoft.com/office/drawing/2014/main" id="{C8D2FA7E-8E19-4FFF-9878-41A95A27C2BA}"/>
              </a:ext>
            </a:extLst>
          </p:cNvPr>
          <p:cNvSpPr>
            <a:spLocks noGrp="1"/>
          </p:cNvSpPr>
          <p:nvPr/>
        </p:nvSpPr>
        <p:spPr>
          <a:xfrm>
            <a:off x="1039543" y="6517428"/>
            <a:ext cx="2582758" cy="457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sz="14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24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876556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3507CBD-0648-46B4-9543-4EA5692ADC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z="2800" dirty="0"/>
              <a:t>One technology can support three policy goals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38D3EEA-2D8A-44DC-86CD-4FD25BEA4195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sz="2400" dirty="0"/>
              <a:t>The mechanisms are different — and none of the outcomes is automatic.</a:t>
            </a:r>
          </a:p>
        </p:txBody>
      </p:sp>
      <p:sp>
        <p:nvSpPr>
          <p:cNvPr id="13" name="goal-0">
            <a:extLst>
              <a:ext uri="{FF2B5EF4-FFF2-40B4-BE49-F238E27FC236}">
                <a16:creationId xmlns:a16="http://schemas.microsoft.com/office/drawing/2014/main" id="{E61A4816-898B-413A-BCBB-4D3A4E694E9B}"/>
              </a:ext>
            </a:extLst>
          </p:cNvPr>
          <p:cNvSpPr>
            <a:spLocks noGrp="1"/>
          </p:cNvSpPr>
          <p:nvPr/>
        </p:nvSpPr>
        <p:spPr>
          <a:xfrm>
            <a:off x="552450" y="2266950"/>
            <a:ext cx="11087100" cy="914400"/>
          </a:xfrm>
          <a:prstGeom prst="roundRect">
            <a:avLst>
              <a:gd name="adj" fmla="val 14583"/>
            </a:avLst>
          </a:prstGeom>
          <a:solidFill>
            <a:srgbClr val="DDF2EA"/>
          </a:solidFill>
          <a:ln w="0">
            <a:noFill/>
            <a:prstDash val="solid"/>
          </a:ln>
        </p:spPr>
      </p:sp>
      <p:sp>
        <p:nvSpPr>
          <p:cNvPr id="14" name="goal-h-0">
            <a:extLst>
              <a:ext uri="{FF2B5EF4-FFF2-40B4-BE49-F238E27FC236}">
                <a16:creationId xmlns:a16="http://schemas.microsoft.com/office/drawing/2014/main" id="{00E086A7-193D-452A-BB83-302048CEE08B}"/>
              </a:ext>
            </a:extLst>
          </p:cNvPr>
          <p:cNvSpPr>
            <a:spLocks noGrp="1"/>
          </p:cNvSpPr>
          <p:nvPr/>
        </p:nvSpPr>
        <p:spPr>
          <a:xfrm>
            <a:off x="742950" y="2476500"/>
            <a:ext cx="2095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1">
                <a:solidFill>
                  <a:srgbClr val="16856E"/>
                </a:solidFill>
              </a:defRPr>
            </a:pPr>
            <a:r>
              <a:rPr sz="1600" b="1" dirty="0">
                <a:solidFill>
                  <a:srgbClr val="16856E"/>
                </a:solidFill>
              </a:rPr>
              <a:t>ENERGY SECURITY</a:t>
            </a:r>
          </a:p>
        </p:txBody>
      </p:sp>
      <p:sp>
        <p:nvSpPr>
          <p:cNvPr id="15" name="goal-a-0">
            <a:extLst>
              <a:ext uri="{FF2B5EF4-FFF2-40B4-BE49-F238E27FC236}">
                <a16:creationId xmlns:a16="http://schemas.microsoft.com/office/drawing/2014/main" id="{0BCFBB49-44F6-428D-95CF-B5BAC9559B6D}"/>
              </a:ext>
            </a:extLst>
          </p:cNvPr>
          <p:cNvSpPr>
            <a:spLocks noGrp="1"/>
          </p:cNvSpPr>
          <p:nvPr/>
        </p:nvSpPr>
        <p:spPr>
          <a:xfrm>
            <a:off x="3048000" y="2457450"/>
            <a:ext cx="2476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0">
                <a:solidFill>
                  <a:srgbClr val="24323A"/>
                </a:solidFill>
              </a:defRPr>
            </a:pPr>
            <a:r>
              <a:rPr sz="1600" b="0" dirty="0">
                <a:solidFill>
                  <a:srgbClr val="24323A"/>
                </a:solidFill>
              </a:rPr>
              <a:t>More domestic renewable supply</a:t>
            </a:r>
          </a:p>
        </p:txBody>
      </p:sp>
      <p:sp>
        <p:nvSpPr>
          <p:cNvPr id="16" name="goal-b-0">
            <a:extLst>
              <a:ext uri="{FF2B5EF4-FFF2-40B4-BE49-F238E27FC236}">
                <a16:creationId xmlns:a16="http://schemas.microsoft.com/office/drawing/2014/main" id="{B34E27AF-B241-4513-8803-A0B174BDBEBC}"/>
              </a:ext>
            </a:extLst>
          </p:cNvPr>
          <p:cNvSpPr>
            <a:spLocks noGrp="1"/>
          </p:cNvSpPr>
          <p:nvPr/>
        </p:nvSpPr>
        <p:spPr>
          <a:xfrm>
            <a:off x="5715000" y="2457450"/>
            <a:ext cx="2571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0">
                <a:solidFill>
                  <a:srgbClr val="24323A"/>
                </a:solidFill>
              </a:defRPr>
            </a:pPr>
            <a:r>
              <a:rPr sz="1600" b="0">
                <a:solidFill>
                  <a:srgbClr val="24323A"/>
                </a:solidFill>
              </a:rPr>
              <a:t>Lower exposure to imported fuels</a:t>
            </a:r>
          </a:p>
        </p:txBody>
      </p:sp>
      <p:sp>
        <p:nvSpPr>
          <p:cNvPr id="17" name="goal-c-0">
            <a:extLst>
              <a:ext uri="{FF2B5EF4-FFF2-40B4-BE49-F238E27FC236}">
                <a16:creationId xmlns:a16="http://schemas.microsoft.com/office/drawing/2014/main" id="{EB20A84C-E61D-4940-9471-D5EF5DDF0CBD}"/>
              </a:ext>
            </a:extLst>
          </p:cNvPr>
          <p:cNvSpPr>
            <a:spLocks noGrp="1"/>
          </p:cNvSpPr>
          <p:nvPr/>
        </p:nvSpPr>
        <p:spPr>
          <a:xfrm>
            <a:off x="8477250" y="2457450"/>
            <a:ext cx="2857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0">
                <a:solidFill>
                  <a:srgbClr val="24323A"/>
                </a:solidFill>
              </a:defRPr>
            </a:pPr>
            <a:r>
              <a:rPr sz="1600" b="0">
                <a:solidFill>
                  <a:srgbClr val="24323A"/>
                </a:solidFill>
              </a:rPr>
              <a:t>Resilience needs grids, storage and flexibility</a:t>
            </a:r>
          </a:p>
        </p:txBody>
      </p:sp>
      <p:sp>
        <p:nvSpPr>
          <p:cNvPr id="18" name="goal-1">
            <a:extLst>
              <a:ext uri="{FF2B5EF4-FFF2-40B4-BE49-F238E27FC236}">
                <a16:creationId xmlns:a16="http://schemas.microsoft.com/office/drawing/2014/main" id="{24BFB1D1-4F15-4019-9B56-FBBB4EFA561C}"/>
              </a:ext>
            </a:extLst>
          </p:cNvPr>
          <p:cNvSpPr>
            <a:spLocks noGrp="1"/>
          </p:cNvSpPr>
          <p:nvPr/>
        </p:nvSpPr>
        <p:spPr>
          <a:xfrm>
            <a:off x="552450" y="3390900"/>
            <a:ext cx="11087100" cy="914400"/>
          </a:xfrm>
          <a:prstGeom prst="roundRect">
            <a:avLst>
              <a:gd name="adj" fmla="val 14583"/>
            </a:avLst>
          </a:prstGeom>
          <a:solidFill>
            <a:srgbClr val="F5F0DF"/>
          </a:solidFill>
          <a:ln w="0">
            <a:noFill/>
            <a:prstDash val="solid"/>
          </a:ln>
        </p:spPr>
      </p:sp>
      <p:sp>
        <p:nvSpPr>
          <p:cNvPr id="19" name="goal-h-1">
            <a:extLst>
              <a:ext uri="{FF2B5EF4-FFF2-40B4-BE49-F238E27FC236}">
                <a16:creationId xmlns:a16="http://schemas.microsoft.com/office/drawing/2014/main" id="{4BE1731E-CD19-4FE6-838B-09CF1F4CB2D4}"/>
              </a:ext>
            </a:extLst>
          </p:cNvPr>
          <p:cNvSpPr>
            <a:spLocks noGrp="1"/>
          </p:cNvSpPr>
          <p:nvPr/>
        </p:nvSpPr>
        <p:spPr>
          <a:xfrm>
            <a:off x="742950" y="3600450"/>
            <a:ext cx="2095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1">
                <a:solidFill>
                  <a:srgbClr val="D7A91D"/>
                </a:solidFill>
              </a:defRPr>
            </a:pPr>
            <a:r>
              <a:rPr sz="1600" b="1">
                <a:solidFill>
                  <a:srgbClr val="D7A91D"/>
                </a:solidFill>
              </a:rPr>
              <a:t>ACCESS TO ENERGY</a:t>
            </a:r>
          </a:p>
        </p:txBody>
      </p:sp>
      <p:sp>
        <p:nvSpPr>
          <p:cNvPr id="20" name="goal-a-1">
            <a:extLst>
              <a:ext uri="{FF2B5EF4-FFF2-40B4-BE49-F238E27FC236}">
                <a16:creationId xmlns:a16="http://schemas.microsoft.com/office/drawing/2014/main" id="{8499F9D7-5BFC-48D7-9A07-5E1152A0E99A}"/>
              </a:ext>
            </a:extLst>
          </p:cNvPr>
          <p:cNvSpPr>
            <a:spLocks noGrp="1"/>
          </p:cNvSpPr>
          <p:nvPr/>
        </p:nvSpPr>
        <p:spPr>
          <a:xfrm>
            <a:off x="3048000" y="3581400"/>
            <a:ext cx="2476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0">
                <a:solidFill>
                  <a:srgbClr val="24323A"/>
                </a:solidFill>
              </a:defRPr>
            </a:pPr>
            <a:r>
              <a:rPr sz="1600" b="0">
                <a:solidFill>
                  <a:srgbClr val="24323A"/>
                </a:solidFill>
              </a:rPr>
              <a:t>Lower bills where self-use is high</a:t>
            </a:r>
          </a:p>
        </p:txBody>
      </p:sp>
      <p:sp>
        <p:nvSpPr>
          <p:cNvPr id="21" name="goal-b-1">
            <a:extLst>
              <a:ext uri="{FF2B5EF4-FFF2-40B4-BE49-F238E27FC236}">
                <a16:creationId xmlns:a16="http://schemas.microsoft.com/office/drawing/2014/main" id="{A5130E54-CB38-482B-A923-6FE6F31B55AD}"/>
              </a:ext>
            </a:extLst>
          </p:cNvPr>
          <p:cNvSpPr>
            <a:spLocks noGrp="1"/>
          </p:cNvSpPr>
          <p:nvPr/>
        </p:nvSpPr>
        <p:spPr>
          <a:xfrm>
            <a:off x="5715000" y="3581400"/>
            <a:ext cx="2571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0">
                <a:solidFill>
                  <a:srgbClr val="24323A"/>
                </a:solidFill>
              </a:defRPr>
            </a:pPr>
            <a:r>
              <a:rPr sz="1600" b="0">
                <a:solidFill>
                  <a:srgbClr val="24323A"/>
                </a:solidFill>
              </a:rPr>
              <a:t>Collective models reach shared sites</a:t>
            </a:r>
          </a:p>
        </p:txBody>
      </p:sp>
      <p:sp>
        <p:nvSpPr>
          <p:cNvPr id="22" name="goal-c-1">
            <a:extLst>
              <a:ext uri="{FF2B5EF4-FFF2-40B4-BE49-F238E27FC236}">
                <a16:creationId xmlns:a16="http://schemas.microsoft.com/office/drawing/2014/main" id="{26C623C9-337C-4628-BF7F-CC6B861B1A63}"/>
              </a:ext>
            </a:extLst>
          </p:cNvPr>
          <p:cNvSpPr>
            <a:spLocks noGrp="1"/>
          </p:cNvSpPr>
          <p:nvPr/>
        </p:nvSpPr>
        <p:spPr>
          <a:xfrm>
            <a:off x="8477250" y="3581400"/>
            <a:ext cx="2857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0">
                <a:solidFill>
                  <a:srgbClr val="24323A"/>
                </a:solidFill>
              </a:defRPr>
            </a:pPr>
            <a:r>
              <a:rPr lang="pt-PT" sz="1600" dirty="0" err="1">
                <a:solidFill>
                  <a:srgbClr val="24323A"/>
                </a:solidFill>
              </a:rPr>
              <a:t>Need</a:t>
            </a:r>
            <a:r>
              <a:rPr lang="pt-PT" sz="1600" dirty="0">
                <a:solidFill>
                  <a:srgbClr val="24323A"/>
                </a:solidFill>
              </a:rPr>
              <a:t> for c</a:t>
            </a:r>
            <a:r>
              <a:rPr sz="1600" b="0" dirty="0" err="1">
                <a:solidFill>
                  <a:srgbClr val="24323A"/>
                </a:solidFill>
              </a:rPr>
              <a:t>apital</a:t>
            </a:r>
            <a:r>
              <a:rPr sz="1600" b="0" dirty="0">
                <a:solidFill>
                  <a:srgbClr val="24323A"/>
                </a:solidFill>
              </a:rPr>
              <a:t> and complexity can </a:t>
            </a:r>
            <a:r>
              <a:rPr lang="pt-PT" sz="1600" dirty="0" err="1">
                <a:solidFill>
                  <a:srgbClr val="24323A"/>
                </a:solidFill>
              </a:rPr>
              <a:t>be</a:t>
            </a:r>
            <a:r>
              <a:rPr lang="pt-PT" sz="1600" dirty="0">
                <a:solidFill>
                  <a:srgbClr val="24323A"/>
                </a:solidFill>
              </a:rPr>
              <a:t> a </a:t>
            </a:r>
            <a:r>
              <a:rPr lang="pt-PT" sz="1600" dirty="0" err="1">
                <a:solidFill>
                  <a:srgbClr val="24323A"/>
                </a:solidFill>
              </a:rPr>
              <a:t>barier</a:t>
            </a:r>
            <a:endParaRPr sz="1600" b="0" dirty="0">
              <a:solidFill>
                <a:srgbClr val="24323A"/>
              </a:solidFill>
            </a:endParaRPr>
          </a:p>
        </p:txBody>
      </p:sp>
      <p:sp>
        <p:nvSpPr>
          <p:cNvPr id="23" name="goal-2">
            <a:extLst>
              <a:ext uri="{FF2B5EF4-FFF2-40B4-BE49-F238E27FC236}">
                <a16:creationId xmlns:a16="http://schemas.microsoft.com/office/drawing/2014/main" id="{7809795E-0473-47FB-BD24-2E2FF2B9D244}"/>
              </a:ext>
            </a:extLst>
          </p:cNvPr>
          <p:cNvSpPr>
            <a:spLocks noGrp="1"/>
          </p:cNvSpPr>
          <p:nvPr/>
        </p:nvSpPr>
        <p:spPr>
          <a:xfrm>
            <a:off x="552450" y="4514850"/>
            <a:ext cx="11087100" cy="914400"/>
          </a:xfrm>
          <a:prstGeom prst="roundRect">
            <a:avLst>
              <a:gd name="adj" fmla="val 14583"/>
            </a:avLst>
          </a:prstGeom>
          <a:solidFill>
            <a:srgbClr val="DCEFF5"/>
          </a:solidFill>
          <a:ln w="0">
            <a:noFill/>
            <a:prstDash val="solid"/>
          </a:ln>
        </p:spPr>
      </p:sp>
      <p:sp>
        <p:nvSpPr>
          <p:cNvPr id="24" name="goal-h-2">
            <a:extLst>
              <a:ext uri="{FF2B5EF4-FFF2-40B4-BE49-F238E27FC236}">
                <a16:creationId xmlns:a16="http://schemas.microsoft.com/office/drawing/2014/main" id="{ABF65041-EF51-4BEA-B13A-87D2C1CA0561}"/>
              </a:ext>
            </a:extLst>
          </p:cNvPr>
          <p:cNvSpPr>
            <a:spLocks noGrp="1"/>
          </p:cNvSpPr>
          <p:nvPr/>
        </p:nvSpPr>
        <p:spPr>
          <a:xfrm>
            <a:off x="742950" y="4724400"/>
            <a:ext cx="2095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1">
                <a:solidFill>
                  <a:srgbClr val="0797A8"/>
                </a:solidFill>
              </a:defRPr>
            </a:pPr>
            <a:r>
              <a:rPr sz="1600" b="1">
                <a:solidFill>
                  <a:srgbClr val="0797A8"/>
                </a:solidFill>
              </a:rPr>
              <a:t>CONSUMER EMPOWERMENT</a:t>
            </a:r>
          </a:p>
        </p:txBody>
      </p:sp>
      <p:sp>
        <p:nvSpPr>
          <p:cNvPr id="25" name="goal-a-2">
            <a:extLst>
              <a:ext uri="{FF2B5EF4-FFF2-40B4-BE49-F238E27FC236}">
                <a16:creationId xmlns:a16="http://schemas.microsoft.com/office/drawing/2014/main" id="{3D7818F8-2E4F-45AB-A415-A8F3413F17EB}"/>
              </a:ext>
            </a:extLst>
          </p:cNvPr>
          <p:cNvSpPr>
            <a:spLocks noGrp="1"/>
          </p:cNvSpPr>
          <p:nvPr/>
        </p:nvSpPr>
        <p:spPr>
          <a:xfrm>
            <a:off x="3048000" y="4705350"/>
            <a:ext cx="2476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0">
                <a:solidFill>
                  <a:srgbClr val="24323A"/>
                </a:solidFill>
              </a:defRPr>
            </a:pPr>
            <a:r>
              <a:rPr sz="1600" b="0">
                <a:solidFill>
                  <a:srgbClr val="24323A"/>
                </a:solidFill>
              </a:rPr>
              <a:t>Consumers can produce, share and sell</a:t>
            </a:r>
          </a:p>
        </p:txBody>
      </p:sp>
      <p:sp>
        <p:nvSpPr>
          <p:cNvPr id="26" name="goal-b-2">
            <a:extLst>
              <a:ext uri="{FF2B5EF4-FFF2-40B4-BE49-F238E27FC236}">
                <a16:creationId xmlns:a16="http://schemas.microsoft.com/office/drawing/2014/main" id="{5838B017-5B80-43DA-9969-CF77D387652E}"/>
              </a:ext>
            </a:extLst>
          </p:cNvPr>
          <p:cNvSpPr>
            <a:spLocks noGrp="1"/>
          </p:cNvSpPr>
          <p:nvPr/>
        </p:nvSpPr>
        <p:spPr>
          <a:xfrm>
            <a:off x="5715000" y="4705350"/>
            <a:ext cx="2571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0">
                <a:solidFill>
                  <a:srgbClr val="24323A"/>
                </a:solidFill>
              </a:defRPr>
            </a:pPr>
            <a:r>
              <a:rPr sz="1600" b="0">
                <a:solidFill>
                  <a:srgbClr val="24323A"/>
                </a:solidFill>
              </a:rPr>
              <a:t>Data makes choices visible</a:t>
            </a:r>
          </a:p>
        </p:txBody>
      </p:sp>
      <p:sp>
        <p:nvSpPr>
          <p:cNvPr id="27" name="goal-c-2">
            <a:extLst>
              <a:ext uri="{FF2B5EF4-FFF2-40B4-BE49-F238E27FC236}">
                <a16:creationId xmlns:a16="http://schemas.microsoft.com/office/drawing/2014/main" id="{AB518020-D8AD-456C-A75D-50B10319C4F0}"/>
              </a:ext>
            </a:extLst>
          </p:cNvPr>
          <p:cNvSpPr>
            <a:spLocks noGrp="1"/>
          </p:cNvSpPr>
          <p:nvPr/>
        </p:nvSpPr>
        <p:spPr>
          <a:xfrm>
            <a:off x="8477250" y="4705350"/>
            <a:ext cx="2857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0">
                <a:solidFill>
                  <a:srgbClr val="24323A"/>
                </a:solidFill>
              </a:defRPr>
            </a:pPr>
            <a:r>
              <a:rPr sz="1600" b="0">
                <a:solidFill>
                  <a:srgbClr val="24323A"/>
                </a:solidFill>
              </a:rPr>
              <a:t>Rights and simple rules create agency</a:t>
            </a:r>
          </a:p>
        </p:txBody>
      </p:sp>
      <p:sp>
        <p:nvSpPr>
          <p:cNvPr id="28" name="rule">
            <a:extLst>
              <a:ext uri="{FF2B5EF4-FFF2-40B4-BE49-F238E27FC236}">
                <a16:creationId xmlns:a16="http://schemas.microsoft.com/office/drawing/2014/main" id="{1B5DA7E1-ECA1-468F-9615-04C294174C81}"/>
              </a:ext>
            </a:extLst>
          </p:cNvPr>
          <p:cNvSpPr>
            <a:spLocks noGrp="1"/>
          </p:cNvSpPr>
          <p:nvPr/>
        </p:nvSpPr>
        <p:spPr>
          <a:xfrm>
            <a:off x="552450" y="5762625"/>
            <a:ext cx="11087100" cy="400050"/>
          </a:xfrm>
          <a:prstGeom prst="roundRect">
            <a:avLst>
              <a:gd name="adj" fmla="val 28571"/>
            </a:avLst>
          </a:prstGeom>
          <a:solidFill>
            <a:srgbClr val="075462"/>
          </a:solidFill>
          <a:ln w="0">
            <a:noFill/>
            <a:prstDash val="solid"/>
          </a:ln>
        </p:spPr>
      </p:sp>
      <p:sp>
        <p:nvSpPr>
          <p:cNvPr id="29" name="rule-t">
            <a:extLst>
              <a:ext uri="{FF2B5EF4-FFF2-40B4-BE49-F238E27FC236}">
                <a16:creationId xmlns:a16="http://schemas.microsoft.com/office/drawing/2014/main" id="{2F4DE77B-366B-49B9-9AC4-8241772BDA84}"/>
              </a:ext>
            </a:extLst>
          </p:cNvPr>
          <p:cNvSpPr>
            <a:spLocks noGrp="1"/>
          </p:cNvSpPr>
          <p:nvPr/>
        </p:nvSpPr>
        <p:spPr>
          <a:xfrm>
            <a:off x="762000" y="5857875"/>
            <a:ext cx="10668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600" b="1">
                <a:solidFill>
                  <a:srgbClr val="FFFFFF"/>
                </a:solidFill>
              </a:rPr>
              <a:t>Local generation creates opportunities. </a:t>
            </a:r>
            <a:r>
              <a:rPr sz="1600" b="1" dirty="0">
                <a:solidFill>
                  <a:srgbClr val="FFFFFF"/>
                </a:solidFill>
              </a:rPr>
              <a:t>Rules determine who can benefit.</a:t>
            </a:r>
          </a:p>
        </p:txBody>
      </p:sp>
      <p:sp>
        <p:nvSpPr>
          <p:cNvPr id="30" name="Rectangle 17">
            <a:extLst>
              <a:ext uri="{FF2B5EF4-FFF2-40B4-BE49-F238E27FC236}">
                <a16:creationId xmlns:a16="http://schemas.microsoft.com/office/drawing/2014/main" id="{7EF5B8F8-2CB6-4531-8139-2D4A976D7B46}"/>
              </a:ext>
            </a:extLst>
          </p:cNvPr>
          <p:cNvSpPr>
            <a:spLocks noGrp="1"/>
          </p:cNvSpPr>
          <p:nvPr/>
        </p:nvSpPr>
        <p:spPr>
          <a:xfrm>
            <a:off x="1039543" y="6517428"/>
            <a:ext cx="2582758" cy="457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sz="14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24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876556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3507CBD-0648-46B4-9543-4EA5692ADC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z="2800" dirty="0"/>
              <a:t>Portugal: producing electricity for our own use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38D3EEA-2D8A-44DC-86CD-4FD25BEA4195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sz="2400" dirty="0"/>
              <a:t>Self-consumption means producing and using electricity at the same home, building or business.</a:t>
            </a:r>
          </a:p>
        </p:txBody>
      </p:sp>
      <p:sp>
        <p:nvSpPr>
          <p:cNvPr id="13" name="metric-0">
            <a:extLst>
              <a:ext uri="{FF2B5EF4-FFF2-40B4-BE49-F238E27FC236}">
                <a16:creationId xmlns:a16="http://schemas.microsoft.com/office/drawing/2014/main" id="{F3C3EEC5-7935-4A01-89E0-8A015924D4D8}"/>
              </a:ext>
            </a:extLst>
          </p:cNvPr>
          <p:cNvSpPr>
            <a:spLocks noGrp="1"/>
          </p:cNvSpPr>
          <p:nvPr/>
        </p:nvSpPr>
        <p:spPr>
          <a:xfrm>
            <a:off x="552450" y="2476500"/>
            <a:ext cx="2476500" cy="1809750"/>
          </a:xfrm>
          <a:prstGeom prst="roundRect">
            <a:avLst>
              <a:gd name="adj" fmla="val 9474"/>
            </a:avLst>
          </a:prstGeom>
          <a:solidFill>
            <a:srgbClr val="F5F0DF"/>
          </a:solidFill>
          <a:ln w="0">
            <a:noFill/>
            <a:prstDash val="solid"/>
          </a:ln>
        </p:spPr>
      </p:sp>
      <p:sp>
        <p:nvSpPr>
          <p:cNvPr id="14" name="metric-n-0">
            <a:extLst>
              <a:ext uri="{FF2B5EF4-FFF2-40B4-BE49-F238E27FC236}">
                <a16:creationId xmlns:a16="http://schemas.microsoft.com/office/drawing/2014/main" id="{D30138EE-026E-45D6-A5A4-02DB54537029}"/>
              </a:ext>
            </a:extLst>
          </p:cNvPr>
          <p:cNvSpPr>
            <a:spLocks noGrp="1"/>
          </p:cNvSpPr>
          <p:nvPr/>
        </p:nvSpPr>
        <p:spPr>
          <a:xfrm>
            <a:off x="723900" y="2781300"/>
            <a:ext cx="21336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2550" b="1">
                <a:solidFill>
                  <a:srgbClr val="D7A91D"/>
                </a:solidFill>
              </a:defRPr>
            </a:pPr>
            <a:r>
              <a:rPr sz="2000" b="1" dirty="0">
                <a:solidFill>
                  <a:srgbClr val="D7A91D"/>
                </a:solidFill>
              </a:rPr>
              <a:t>2</a:t>
            </a:r>
            <a:r>
              <a:rPr lang="pt-PT" sz="2000" b="1" dirty="0">
                <a:solidFill>
                  <a:srgbClr val="D7A91D"/>
                </a:solidFill>
              </a:rPr>
              <a:t>72</a:t>
            </a:r>
            <a:r>
              <a:rPr sz="2000" b="1" dirty="0">
                <a:solidFill>
                  <a:srgbClr val="D7A91D"/>
                </a:solidFill>
              </a:rPr>
              <a:t>,</a:t>
            </a:r>
            <a:r>
              <a:rPr lang="pt-PT" sz="2000" b="1" dirty="0">
                <a:solidFill>
                  <a:srgbClr val="D7A91D"/>
                </a:solidFill>
              </a:rPr>
              <a:t>556</a:t>
            </a:r>
            <a:endParaRPr sz="2000" b="1" dirty="0">
              <a:solidFill>
                <a:srgbClr val="D7A91D"/>
              </a:solidFill>
            </a:endParaRPr>
          </a:p>
        </p:txBody>
      </p:sp>
      <p:sp>
        <p:nvSpPr>
          <p:cNvPr id="15" name="metric-l-0">
            <a:extLst>
              <a:ext uri="{FF2B5EF4-FFF2-40B4-BE49-F238E27FC236}">
                <a16:creationId xmlns:a16="http://schemas.microsoft.com/office/drawing/2014/main" id="{3E9BFF08-0183-4511-B45A-7F749321A1B3}"/>
              </a:ext>
            </a:extLst>
          </p:cNvPr>
          <p:cNvSpPr>
            <a:spLocks noGrp="1"/>
          </p:cNvSpPr>
          <p:nvPr/>
        </p:nvSpPr>
        <p:spPr>
          <a:xfrm>
            <a:off x="742950" y="3476625"/>
            <a:ext cx="2095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75" b="0">
                <a:solidFill>
                  <a:srgbClr val="24323A"/>
                </a:solidFill>
              </a:defRPr>
            </a:pPr>
            <a:r>
              <a:rPr sz="2000" b="0" dirty="0">
                <a:solidFill>
                  <a:srgbClr val="24323A"/>
                </a:solidFill>
              </a:rPr>
              <a:t>self-consumers</a:t>
            </a:r>
          </a:p>
        </p:txBody>
      </p:sp>
      <p:sp>
        <p:nvSpPr>
          <p:cNvPr id="16" name="metric-1">
            <a:extLst>
              <a:ext uri="{FF2B5EF4-FFF2-40B4-BE49-F238E27FC236}">
                <a16:creationId xmlns:a16="http://schemas.microsoft.com/office/drawing/2014/main" id="{0A78C689-F54D-467E-89BC-C2E7F522C772}"/>
              </a:ext>
            </a:extLst>
          </p:cNvPr>
          <p:cNvSpPr>
            <a:spLocks noGrp="1"/>
          </p:cNvSpPr>
          <p:nvPr/>
        </p:nvSpPr>
        <p:spPr>
          <a:xfrm>
            <a:off x="3324225" y="2476500"/>
            <a:ext cx="2476500" cy="1809750"/>
          </a:xfrm>
          <a:prstGeom prst="roundRect">
            <a:avLst>
              <a:gd name="adj" fmla="val 9474"/>
            </a:avLst>
          </a:prstGeom>
          <a:solidFill>
            <a:srgbClr val="DDF2EA"/>
          </a:solidFill>
          <a:ln w="0">
            <a:noFill/>
            <a:prstDash val="solid"/>
          </a:ln>
        </p:spPr>
      </p:sp>
      <p:sp>
        <p:nvSpPr>
          <p:cNvPr id="17" name="metric-n-1">
            <a:extLst>
              <a:ext uri="{FF2B5EF4-FFF2-40B4-BE49-F238E27FC236}">
                <a16:creationId xmlns:a16="http://schemas.microsoft.com/office/drawing/2014/main" id="{BC4CAEE4-A374-4A47-BE33-A79C5FFE503E}"/>
              </a:ext>
            </a:extLst>
          </p:cNvPr>
          <p:cNvSpPr>
            <a:spLocks noGrp="1"/>
          </p:cNvSpPr>
          <p:nvPr/>
        </p:nvSpPr>
        <p:spPr>
          <a:xfrm>
            <a:off x="3495675" y="2781300"/>
            <a:ext cx="21336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2550" b="1">
                <a:solidFill>
                  <a:srgbClr val="16856E"/>
                </a:solidFill>
              </a:defRPr>
            </a:pPr>
            <a:r>
              <a:rPr lang="pt-PT" sz="2000" b="1" dirty="0">
                <a:solidFill>
                  <a:srgbClr val="16856E"/>
                </a:solidFill>
              </a:rPr>
              <a:t>2,24</a:t>
            </a:r>
            <a:r>
              <a:rPr sz="2000" b="1" dirty="0">
                <a:solidFill>
                  <a:srgbClr val="16856E"/>
                </a:solidFill>
              </a:rPr>
              <a:t> GW</a:t>
            </a:r>
          </a:p>
        </p:txBody>
      </p:sp>
      <p:sp>
        <p:nvSpPr>
          <p:cNvPr id="18" name="metric-l-1">
            <a:extLst>
              <a:ext uri="{FF2B5EF4-FFF2-40B4-BE49-F238E27FC236}">
                <a16:creationId xmlns:a16="http://schemas.microsoft.com/office/drawing/2014/main" id="{8A524E15-5A48-4EC0-B7FF-2584E24E1AB8}"/>
              </a:ext>
            </a:extLst>
          </p:cNvPr>
          <p:cNvSpPr>
            <a:spLocks noGrp="1"/>
          </p:cNvSpPr>
          <p:nvPr/>
        </p:nvSpPr>
        <p:spPr>
          <a:xfrm>
            <a:off x="3514725" y="3476625"/>
            <a:ext cx="2095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75" b="0">
                <a:solidFill>
                  <a:srgbClr val="24323A"/>
                </a:solidFill>
              </a:defRPr>
            </a:pPr>
            <a:r>
              <a:rPr sz="2000" b="0" dirty="0">
                <a:solidFill>
                  <a:srgbClr val="24323A"/>
                </a:solidFill>
              </a:rPr>
              <a:t>installed capacity</a:t>
            </a:r>
          </a:p>
        </p:txBody>
      </p:sp>
      <p:sp>
        <p:nvSpPr>
          <p:cNvPr id="19" name="metric-2">
            <a:extLst>
              <a:ext uri="{FF2B5EF4-FFF2-40B4-BE49-F238E27FC236}">
                <a16:creationId xmlns:a16="http://schemas.microsoft.com/office/drawing/2014/main" id="{92F40330-215B-436A-912B-A8935D7FBB7A}"/>
              </a:ext>
            </a:extLst>
          </p:cNvPr>
          <p:cNvSpPr>
            <a:spLocks noGrp="1"/>
          </p:cNvSpPr>
          <p:nvPr/>
        </p:nvSpPr>
        <p:spPr>
          <a:xfrm>
            <a:off x="6096000" y="2476500"/>
            <a:ext cx="2476500" cy="1809750"/>
          </a:xfrm>
          <a:prstGeom prst="roundRect">
            <a:avLst>
              <a:gd name="adj" fmla="val 9474"/>
            </a:avLst>
          </a:prstGeom>
          <a:solidFill>
            <a:srgbClr val="DCEFF5"/>
          </a:solidFill>
          <a:ln w="0">
            <a:noFill/>
            <a:prstDash val="solid"/>
          </a:ln>
        </p:spPr>
      </p:sp>
      <p:sp>
        <p:nvSpPr>
          <p:cNvPr id="20" name="metric-n-2">
            <a:extLst>
              <a:ext uri="{FF2B5EF4-FFF2-40B4-BE49-F238E27FC236}">
                <a16:creationId xmlns:a16="http://schemas.microsoft.com/office/drawing/2014/main" id="{C1BC8F1D-0606-4B6F-8EB0-C9DF3762AAE2}"/>
              </a:ext>
            </a:extLst>
          </p:cNvPr>
          <p:cNvSpPr>
            <a:spLocks noGrp="1"/>
          </p:cNvSpPr>
          <p:nvPr/>
        </p:nvSpPr>
        <p:spPr>
          <a:xfrm>
            <a:off x="6267450" y="2781300"/>
            <a:ext cx="21336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2550" b="1">
                <a:solidFill>
                  <a:srgbClr val="0797A8"/>
                </a:solidFill>
              </a:defRPr>
            </a:pPr>
            <a:r>
              <a:rPr lang="pt-PT" sz="2000" b="1" dirty="0">
                <a:solidFill>
                  <a:srgbClr val="0797A8"/>
                </a:solidFill>
              </a:rPr>
              <a:t>~41</a:t>
            </a:r>
            <a:r>
              <a:rPr sz="2000" b="1" dirty="0">
                <a:solidFill>
                  <a:srgbClr val="0797A8"/>
                </a:solidFill>
              </a:rPr>
              <a:t>% p.a.</a:t>
            </a:r>
          </a:p>
        </p:txBody>
      </p:sp>
      <p:sp>
        <p:nvSpPr>
          <p:cNvPr id="21" name="metric-l-2">
            <a:extLst>
              <a:ext uri="{FF2B5EF4-FFF2-40B4-BE49-F238E27FC236}">
                <a16:creationId xmlns:a16="http://schemas.microsoft.com/office/drawing/2014/main" id="{C60EBA87-399E-487A-9E4D-DE0F8F200AB5}"/>
              </a:ext>
            </a:extLst>
          </p:cNvPr>
          <p:cNvSpPr>
            <a:spLocks noGrp="1"/>
          </p:cNvSpPr>
          <p:nvPr/>
        </p:nvSpPr>
        <p:spPr>
          <a:xfrm>
            <a:off x="6286500" y="3476625"/>
            <a:ext cx="2095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75" b="0">
                <a:solidFill>
                  <a:srgbClr val="24323A"/>
                </a:solidFill>
              </a:defRPr>
            </a:pPr>
            <a:r>
              <a:rPr sz="2000" b="0">
                <a:solidFill>
                  <a:srgbClr val="24323A"/>
                </a:solidFill>
              </a:rPr>
              <a:t>capacity growth</a:t>
            </a:r>
          </a:p>
        </p:txBody>
      </p:sp>
      <p:sp>
        <p:nvSpPr>
          <p:cNvPr id="22" name="metric-3">
            <a:extLst>
              <a:ext uri="{FF2B5EF4-FFF2-40B4-BE49-F238E27FC236}">
                <a16:creationId xmlns:a16="http://schemas.microsoft.com/office/drawing/2014/main" id="{EFADDB8B-7353-4AD2-9AD9-E52391F14347}"/>
              </a:ext>
            </a:extLst>
          </p:cNvPr>
          <p:cNvSpPr>
            <a:spLocks noGrp="1"/>
          </p:cNvSpPr>
          <p:nvPr/>
        </p:nvSpPr>
        <p:spPr>
          <a:xfrm>
            <a:off x="8867775" y="2476500"/>
            <a:ext cx="2476500" cy="1809750"/>
          </a:xfrm>
          <a:prstGeom prst="roundRect">
            <a:avLst>
              <a:gd name="adj" fmla="val 9474"/>
            </a:avLst>
          </a:prstGeom>
          <a:solidFill>
            <a:srgbClr val="E8F7F8"/>
          </a:solidFill>
          <a:ln w="0">
            <a:noFill/>
            <a:prstDash val="solid"/>
          </a:ln>
        </p:spPr>
      </p:sp>
      <p:sp>
        <p:nvSpPr>
          <p:cNvPr id="23" name="metric-n-3">
            <a:extLst>
              <a:ext uri="{FF2B5EF4-FFF2-40B4-BE49-F238E27FC236}">
                <a16:creationId xmlns:a16="http://schemas.microsoft.com/office/drawing/2014/main" id="{BC6B1085-17D6-4935-B5BA-6937B901C452}"/>
              </a:ext>
            </a:extLst>
          </p:cNvPr>
          <p:cNvSpPr>
            <a:spLocks noGrp="1"/>
          </p:cNvSpPr>
          <p:nvPr/>
        </p:nvSpPr>
        <p:spPr>
          <a:xfrm>
            <a:off x="9039225" y="2781300"/>
            <a:ext cx="21336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2550" b="1">
                <a:solidFill>
                  <a:srgbClr val="0797A8"/>
                </a:solidFill>
              </a:defRPr>
            </a:pPr>
            <a:r>
              <a:rPr lang="pt-PT" sz="2000" b="1" dirty="0">
                <a:solidFill>
                  <a:srgbClr val="0797A8"/>
                </a:solidFill>
              </a:rPr>
              <a:t>~28</a:t>
            </a:r>
            <a:r>
              <a:rPr sz="2000" b="1" dirty="0">
                <a:solidFill>
                  <a:srgbClr val="0797A8"/>
                </a:solidFill>
              </a:rPr>
              <a:t>% p.a.</a:t>
            </a:r>
          </a:p>
        </p:txBody>
      </p:sp>
      <p:sp>
        <p:nvSpPr>
          <p:cNvPr id="24" name="metric-l-3">
            <a:extLst>
              <a:ext uri="{FF2B5EF4-FFF2-40B4-BE49-F238E27FC236}">
                <a16:creationId xmlns:a16="http://schemas.microsoft.com/office/drawing/2014/main" id="{5AA5339E-C195-41B0-9F1C-309804B28E55}"/>
              </a:ext>
            </a:extLst>
          </p:cNvPr>
          <p:cNvSpPr>
            <a:spLocks noGrp="1"/>
          </p:cNvSpPr>
          <p:nvPr/>
        </p:nvSpPr>
        <p:spPr>
          <a:xfrm>
            <a:off x="9058275" y="3476625"/>
            <a:ext cx="2095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75" b="0">
                <a:solidFill>
                  <a:srgbClr val="24323A"/>
                </a:solidFill>
              </a:defRPr>
            </a:pPr>
            <a:r>
              <a:rPr sz="2000" b="0">
                <a:solidFill>
                  <a:srgbClr val="24323A"/>
                </a:solidFill>
              </a:rPr>
              <a:t>growth in units</a:t>
            </a:r>
          </a:p>
        </p:txBody>
      </p:sp>
      <p:sp>
        <p:nvSpPr>
          <p:cNvPr id="25" name="insight">
            <a:extLst>
              <a:ext uri="{FF2B5EF4-FFF2-40B4-BE49-F238E27FC236}">
                <a16:creationId xmlns:a16="http://schemas.microsoft.com/office/drawing/2014/main" id="{6B3F2F36-7CD4-463D-AA67-3A760DDD81B0}"/>
              </a:ext>
            </a:extLst>
          </p:cNvPr>
          <p:cNvSpPr>
            <a:spLocks noGrp="1"/>
          </p:cNvSpPr>
          <p:nvPr/>
        </p:nvSpPr>
        <p:spPr>
          <a:xfrm>
            <a:off x="552450" y="4619625"/>
            <a:ext cx="10801350" cy="952500"/>
          </a:xfrm>
          <a:prstGeom prst="roundRect">
            <a:avLst>
              <a:gd name="adj" fmla="val 16000"/>
            </a:avLst>
          </a:prstGeom>
          <a:solidFill>
            <a:srgbClr val="F3FBFB"/>
          </a:solidFill>
          <a:ln w="9525">
            <a:solidFill>
              <a:srgbClr val="45B9C6"/>
            </a:solidFill>
            <a:prstDash val="solid"/>
          </a:ln>
        </p:spPr>
      </p:sp>
      <p:sp>
        <p:nvSpPr>
          <p:cNvPr id="26" name="insight-h">
            <a:extLst>
              <a:ext uri="{FF2B5EF4-FFF2-40B4-BE49-F238E27FC236}">
                <a16:creationId xmlns:a16="http://schemas.microsoft.com/office/drawing/2014/main" id="{41560C00-C2F5-4684-AFA4-BE7260B4CC58}"/>
              </a:ext>
            </a:extLst>
          </p:cNvPr>
          <p:cNvSpPr>
            <a:spLocks noGrp="1"/>
          </p:cNvSpPr>
          <p:nvPr/>
        </p:nvSpPr>
        <p:spPr>
          <a:xfrm>
            <a:off x="781050" y="4810125"/>
            <a:ext cx="2476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975" b="1">
                <a:solidFill>
                  <a:srgbClr val="0797A8"/>
                </a:solidFill>
              </a:defRPr>
            </a:pPr>
            <a:r>
              <a:rPr sz="1600" b="1">
                <a:solidFill>
                  <a:srgbClr val="0797A8"/>
                </a:solidFill>
              </a:rPr>
              <a:t>WHAT THE NUMBERS SAY</a:t>
            </a:r>
          </a:p>
        </p:txBody>
      </p:sp>
      <p:sp>
        <p:nvSpPr>
          <p:cNvPr id="27" name="insight-t">
            <a:extLst>
              <a:ext uri="{FF2B5EF4-FFF2-40B4-BE49-F238E27FC236}">
                <a16:creationId xmlns:a16="http://schemas.microsoft.com/office/drawing/2014/main" id="{DFD0B820-AD64-4E6B-A394-F9992AB2A3CF}"/>
              </a:ext>
            </a:extLst>
          </p:cNvPr>
          <p:cNvSpPr>
            <a:spLocks noGrp="1"/>
          </p:cNvSpPr>
          <p:nvPr/>
        </p:nvSpPr>
        <p:spPr>
          <a:xfrm>
            <a:off x="781050" y="5124450"/>
            <a:ext cx="10191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350" b="1">
                <a:solidFill>
                  <a:srgbClr val="24323A"/>
                </a:solidFill>
              </a:defRPr>
            </a:pPr>
            <a:r>
              <a:rPr sz="1600" b="1">
                <a:solidFill>
                  <a:srgbClr val="24323A"/>
                </a:solidFill>
              </a:rPr>
              <a:t>Households drive the number of installations; businesses account for much of the installed capacity.</a:t>
            </a:r>
          </a:p>
        </p:txBody>
      </p:sp>
      <p:sp>
        <p:nvSpPr>
          <p:cNvPr id="28" name="Rectangle 17">
            <a:extLst>
              <a:ext uri="{FF2B5EF4-FFF2-40B4-BE49-F238E27FC236}">
                <a16:creationId xmlns:a16="http://schemas.microsoft.com/office/drawing/2014/main" id="{EB7EFA05-83FE-4CDD-A151-ABBC4847CDD8}"/>
              </a:ext>
            </a:extLst>
          </p:cNvPr>
          <p:cNvSpPr>
            <a:spLocks noGrp="1"/>
          </p:cNvSpPr>
          <p:nvPr/>
        </p:nvSpPr>
        <p:spPr>
          <a:xfrm>
            <a:off x="1039543" y="6517428"/>
            <a:ext cx="2582758" cy="457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sz="14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24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876556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3507CBD-0648-46B4-9543-4EA5692ADC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z="2800" dirty="0"/>
              <a:t>Most local production is used </a:t>
            </a:r>
            <a:r>
              <a:rPr lang="pt-PT" sz="2800" dirty="0" err="1"/>
              <a:t>on</a:t>
            </a:r>
            <a:r>
              <a:rPr lang="pt-PT" sz="2800" dirty="0"/>
              <a:t>-site</a:t>
            </a:r>
            <a:endParaRPr sz="280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38D3EEA-2D8A-44DC-86CD-4FD25BEA4195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sz="2400" dirty="0"/>
              <a:t>But sharing electricity and selling surplus energy remain limited.</a:t>
            </a:r>
          </a:p>
        </p:txBody>
      </p:sp>
      <p:sp>
        <p:nvSpPr>
          <p:cNvPr id="13" name="bar-label">
            <a:extLst>
              <a:ext uri="{FF2B5EF4-FFF2-40B4-BE49-F238E27FC236}">
                <a16:creationId xmlns:a16="http://schemas.microsoft.com/office/drawing/2014/main" id="{5F967900-443E-450D-B54E-60D98ECF6C4C}"/>
              </a:ext>
            </a:extLst>
          </p:cNvPr>
          <p:cNvSpPr>
            <a:spLocks noGrp="1"/>
          </p:cNvSpPr>
          <p:nvPr/>
        </p:nvSpPr>
        <p:spPr>
          <a:xfrm>
            <a:off x="590550" y="2333625"/>
            <a:ext cx="666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1">
                <a:solidFill>
                  <a:srgbClr val="24323A"/>
                </a:solidFill>
              </a:defRPr>
            </a:pPr>
            <a:r>
              <a:rPr sz="1600" b="1" dirty="0">
                <a:solidFill>
                  <a:srgbClr val="24323A"/>
                </a:solidFill>
              </a:rPr>
              <a:t>Estimated self-consumption production in 202</a:t>
            </a:r>
            <a:r>
              <a:rPr lang="pt-PT" sz="1600" b="1" dirty="0">
                <a:solidFill>
                  <a:srgbClr val="24323A"/>
                </a:solidFill>
              </a:rPr>
              <a:t>5</a:t>
            </a:r>
            <a:endParaRPr sz="1600" b="1" dirty="0">
              <a:solidFill>
                <a:srgbClr val="24323A"/>
              </a:solidFill>
            </a:endParaRPr>
          </a:p>
        </p:txBody>
      </p:sp>
      <p:sp>
        <p:nvSpPr>
          <p:cNvPr id="14" name="bar1">
            <a:extLst>
              <a:ext uri="{FF2B5EF4-FFF2-40B4-BE49-F238E27FC236}">
                <a16:creationId xmlns:a16="http://schemas.microsoft.com/office/drawing/2014/main" id="{EEA5534B-4C4A-41E5-86B9-64BE8FB67522}"/>
              </a:ext>
            </a:extLst>
          </p:cNvPr>
          <p:cNvSpPr>
            <a:spLocks noGrp="1"/>
          </p:cNvSpPr>
          <p:nvPr/>
        </p:nvSpPr>
        <p:spPr>
          <a:xfrm>
            <a:off x="590550" y="2667000"/>
            <a:ext cx="5334000" cy="628650"/>
          </a:xfrm>
          <a:prstGeom prst="roundRect">
            <a:avLst>
              <a:gd name="adj" fmla="val 15152"/>
            </a:avLst>
          </a:prstGeom>
          <a:solidFill>
            <a:srgbClr val="16856E"/>
          </a:solidFill>
          <a:ln w="0">
            <a:noFill/>
            <a:prstDash val="solid"/>
          </a:ln>
        </p:spPr>
      </p:sp>
      <p:sp>
        <p:nvSpPr>
          <p:cNvPr id="15" name="bar2">
            <a:extLst>
              <a:ext uri="{FF2B5EF4-FFF2-40B4-BE49-F238E27FC236}">
                <a16:creationId xmlns:a16="http://schemas.microsoft.com/office/drawing/2014/main" id="{B65B97B6-1502-45FE-81F7-8301091E9D13}"/>
              </a:ext>
            </a:extLst>
          </p:cNvPr>
          <p:cNvSpPr>
            <a:spLocks noGrp="1"/>
          </p:cNvSpPr>
          <p:nvPr/>
        </p:nvSpPr>
        <p:spPr>
          <a:xfrm>
            <a:off x="5924550" y="2667000"/>
            <a:ext cx="2000250" cy="628650"/>
          </a:xfrm>
          <a:prstGeom prst="roundRect">
            <a:avLst>
              <a:gd name="adj" fmla="val 15152"/>
            </a:avLst>
          </a:prstGeom>
          <a:solidFill>
            <a:srgbClr val="D7A91D"/>
          </a:solidFill>
          <a:ln w="0">
            <a:noFill/>
            <a:prstDash val="solid"/>
          </a:ln>
        </p:spPr>
      </p:sp>
      <p:sp>
        <p:nvSpPr>
          <p:cNvPr id="16" name="bar1t">
            <a:extLst>
              <a:ext uri="{FF2B5EF4-FFF2-40B4-BE49-F238E27FC236}">
                <a16:creationId xmlns:a16="http://schemas.microsoft.com/office/drawing/2014/main" id="{8AC86134-DEFF-4CD3-ADDD-ED57F93BCF75}"/>
              </a:ext>
            </a:extLst>
          </p:cNvPr>
          <p:cNvSpPr>
            <a:spLocks noGrp="1"/>
          </p:cNvSpPr>
          <p:nvPr/>
        </p:nvSpPr>
        <p:spPr>
          <a:xfrm>
            <a:off x="762000" y="2857500"/>
            <a:ext cx="4953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600" b="1" dirty="0">
                <a:solidFill>
                  <a:srgbClr val="FFFFFF"/>
                </a:solidFill>
              </a:rPr>
              <a:t>73% consumed on site</a:t>
            </a:r>
          </a:p>
        </p:txBody>
      </p:sp>
      <p:sp>
        <p:nvSpPr>
          <p:cNvPr id="17" name="bar2t">
            <a:extLst>
              <a:ext uri="{FF2B5EF4-FFF2-40B4-BE49-F238E27FC236}">
                <a16:creationId xmlns:a16="http://schemas.microsoft.com/office/drawing/2014/main" id="{C97A6E7B-0238-4550-B834-E99F94CBA417}"/>
              </a:ext>
            </a:extLst>
          </p:cNvPr>
          <p:cNvSpPr>
            <a:spLocks noGrp="1"/>
          </p:cNvSpPr>
          <p:nvPr/>
        </p:nvSpPr>
        <p:spPr>
          <a:xfrm>
            <a:off x="6048375" y="2857500"/>
            <a:ext cx="1752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600" b="1">
                <a:solidFill>
                  <a:srgbClr val="FFFFFF"/>
                </a:solidFill>
              </a:rPr>
              <a:t>27% surplus</a:t>
            </a:r>
          </a:p>
        </p:txBody>
      </p:sp>
      <p:sp>
        <p:nvSpPr>
          <p:cNvPr id="18" name="sold">
            <a:extLst>
              <a:ext uri="{FF2B5EF4-FFF2-40B4-BE49-F238E27FC236}">
                <a16:creationId xmlns:a16="http://schemas.microsoft.com/office/drawing/2014/main" id="{A634A702-5CDC-4134-B72D-3E524282B644}"/>
              </a:ext>
            </a:extLst>
          </p:cNvPr>
          <p:cNvSpPr>
            <a:spLocks noGrp="1"/>
          </p:cNvSpPr>
          <p:nvPr/>
        </p:nvSpPr>
        <p:spPr>
          <a:xfrm>
            <a:off x="590550" y="3476625"/>
            <a:ext cx="7334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00" b="1">
                <a:solidFill>
                  <a:srgbClr val="D95C66"/>
                </a:solidFill>
              </a:defRPr>
            </a:pPr>
            <a:r>
              <a:rPr sz="1600" b="1" dirty="0">
                <a:solidFill>
                  <a:srgbClr val="D95C66"/>
                </a:solidFill>
              </a:rPr>
              <a:t>Only 4</a:t>
            </a:r>
            <a:r>
              <a:rPr lang="pt-PT" sz="1600" b="1" dirty="0">
                <a:solidFill>
                  <a:srgbClr val="D95C66"/>
                </a:solidFill>
              </a:rPr>
              <a:t>4</a:t>
            </a:r>
            <a:r>
              <a:rPr sz="1600" b="1" dirty="0">
                <a:solidFill>
                  <a:srgbClr val="D95C66"/>
                </a:solidFill>
              </a:rPr>
              <a:t>% of surplus energy was sold.</a:t>
            </a:r>
          </a:p>
        </p:txBody>
      </p:sp>
      <p:sp>
        <p:nvSpPr>
          <p:cNvPr id="19" name="collective">
            <a:extLst>
              <a:ext uri="{FF2B5EF4-FFF2-40B4-BE49-F238E27FC236}">
                <a16:creationId xmlns:a16="http://schemas.microsoft.com/office/drawing/2014/main" id="{7987E7AC-F3C4-428C-B240-A92B0F8648AC}"/>
              </a:ext>
            </a:extLst>
          </p:cNvPr>
          <p:cNvSpPr>
            <a:spLocks noGrp="1"/>
          </p:cNvSpPr>
          <p:nvPr/>
        </p:nvSpPr>
        <p:spPr>
          <a:xfrm>
            <a:off x="8286750" y="2333625"/>
            <a:ext cx="3067050" cy="1809750"/>
          </a:xfrm>
          <a:prstGeom prst="roundRect">
            <a:avLst>
              <a:gd name="adj" fmla="val 9474"/>
            </a:avLst>
          </a:prstGeom>
          <a:solidFill>
            <a:srgbClr val="DCEFF5"/>
          </a:solidFill>
          <a:ln w="0">
            <a:noFill/>
            <a:prstDash val="solid"/>
          </a:ln>
        </p:spPr>
      </p:sp>
      <p:sp>
        <p:nvSpPr>
          <p:cNvPr id="20" name="coll-h">
            <a:extLst>
              <a:ext uri="{FF2B5EF4-FFF2-40B4-BE49-F238E27FC236}">
                <a16:creationId xmlns:a16="http://schemas.microsoft.com/office/drawing/2014/main" id="{FC03BF79-3668-4F4B-B286-C4F4EC0B30C5}"/>
              </a:ext>
            </a:extLst>
          </p:cNvPr>
          <p:cNvSpPr>
            <a:spLocks noGrp="1"/>
          </p:cNvSpPr>
          <p:nvPr/>
        </p:nvSpPr>
        <p:spPr>
          <a:xfrm>
            <a:off x="8496300" y="2543175"/>
            <a:ext cx="26479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050" b="1">
                <a:solidFill>
                  <a:srgbClr val="0797A8"/>
                </a:solidFill>
              </a:defRPr>
            </a:pPr>
            <a:r>
              <a:rPr sz="1600" b="1" dirty="0">
                <a:solidFill>
                  <a:srgbClr val="0797A8"/>
                </a:solidFill>
              </a:rPr>
              <a:t>COLLECTIVE MODELS</a:t>
            </a:r>
          </a:p>
        </p:txBody>
      </p:sp>
      <p:sp>
        <p:nvSpPr>
          <p:cNvPr id="21" name="coll-n">
            <a:extLst>
              <a:ext uri="{FF2B5EF4-FFF2-40B4-BE49-F238E27FC236}">
                <a16:creationId xmlns:a16="http://schemas.microsoft.com/office/drawing/2014/main" id="{FEB087FE-3A81-4D7A-9A02-ED04A7644954}"/>
              </a:ext>
            </a:extLst>
          </p:cNvPr>
          <p:cNvSpPr>
            <a:spLocks noGrp="1"/>
          </p:cNvSpPr>
          <p:nvPr/>
        </p:nvSpPr>
        <p:spPr>
          <a:xfrm>
            <a:off x="8496300" y="2876550"/>
            <a:ext cx="26479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2550" b="1">
                <a:solidFill>
                  <a:srgbClr val="0797A8"/>
                </a:solidFill>
              </a:defRPr>
            </a:pPr>
            <a:r>
              <a:rPr lang="pt-PT" sz="1600" b="1" dirty="0">
                <a:solidFill>
                  <a:srgbClr val="0797A8"/>
                </a:solidFill>
              </a:rPr>
              <a:t>769</a:t>
            </a:r>
            <a:endParaRPr sz="1600" b="1" dirty="0">
              <a:solidFill>
                <a:srgbClr val="0797A8"/>
              </a:solidFill>
            </a:endParaRPr>
          </a:p>
        </p:txBody>
      </p:sp>
      <p:sp>
        <p:nvSpPr>
          <p:cNvPr id="22" name="coll-t">
            <a:extLst>
              <a:ext uri="{FF2B5EF4-FFF2-40B4-BE49-F238E27FC236}">
                <a16:creationId xmlns:a16="http://schemas.microsoft.com/office/drawing/2014/main" id="{C300D555-4DEC-4B73-B33D-C88313F2F9FB}"/>
              </a:ext>
            </a:extLst>
          </p:cNvPr>
          <p:cNvSpPr>
            <a:spLocks noGrp="1"/>
          </p:cNvSpPr>
          <p:nvPr/>
        </p:nvSpPr>
        <p:spPr>
          <a:xfrm>
            <a:off x="8496300" y="3429000"/>
            <a:ext cx="26479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00" b="0">
                <a:solidFill>
                  <a:srgbClr val="24323A"/>
                </a:solidFill>
              </a:defRPr>
            </a:pPr>
            <a:r>
              <a:rPr lang="pt-PT" sz="1600" dirty="0">
                <a:solidFill>
                  <a:srgbClr val="24323A"/>
                </a:solidFill>
              </a:rPr>
              <a:t>4,192</a:t>
            </a:r>
            <a:r>
              <a:rPr sz="1600" b="0" dirty="0">
                <a:solidFill>
                  <a:srgbClr val="24323A"/>
                </a:solidFill>
              </a:rPr>
              <a:t> </a:t>
            </a:r>
            <a:endParaRPr lang="pt-PT" sz="1600" b="0" dirty="0">
              <a:solidFill>
                <a:srgbClr val="24323A"/>
              </a:solidFill>
            </a:endParaRPr>
          </a:p>
          <a:p>
            <a:pPr algn="ctr">
              <a:defRPr sz="1200" b="0">
                <a:solidFill>
                  <a:srgbClr val="24323A"/>
                </a:solidFill>
              </a:defRPr>
            </a:pPr>
            <a:r>
              <a:rPr lang="pt-PT" sz="1600" b="0" dirty="0">
                <a:solidFill>
                  <a:srgbClr val="24323A"/>
                </a:solidFill>
              </a:rPr>
              <a:t>consumer installations</a:t>
            </a:r>
          </a:p>
        </p:txBody>
      </p:sp>
      <p:sp>
        <p:nvSpPr>
          <p:cNvPr id="23" name="access">
            <a:extLst>
              <a:ext uri="{FF2B5EF4-FFF2-40B4-BE49-F238E27FC236}">
                <a16:creationId xmlns:a16="http://schemas.microsoft.com/office/drawing/2014/main" id="{DD7DB690-1B99-4402-9088-17EA8E2C08CC}"/>
              </a:ext>
            </a:extLst>
          </p:cNvPr>
          <p:cNvSpPr>
            <a:spLocks noGrp="1"/>
          </p:cNvSpPr>
          <p:nvPr/>
        </p:nvSpPr>
        <p:spPr>
          <a:xfrm>
            <a:off x="590550" y="4333875"/>
            <a:ext cx="10763250" cy="1143000"/>
          </a:xfrm>
          <a:prstGeom prst="roundRect">
            <a:avLst>
              <a:gd name="adj" fmla="val 13333"/>
            </a:avLst>
          </a:prstGeom>
          <a:solidFill>
            <a:srgbClr val="F5F0DF"/>
          </a:solidFill>
          <a:ln w="0">
            <a:noFill/>
            <a:prstDash val="solid"/>
          </a:ln>
        </p:spPr>
      </p:sp>
      <p:sp>
        <p:nvSpPr>
          <p:cNvPr id="24" name="access-h">
            <a:extLst>
              <a:ext uri="{FF2B5EF4-FFF2-40B4-BE49-F238E27FC236}">
                <a16:creationId xmlns:a16="http://schemas.microsoft.com/office/drawing/2014/main" id="{50797178-431D-429D-AB45-153A3E5C5FBA}"/>
              </a:ext>
            </a:extLst>
          </p:cNvPr>
          <p:cNvSpPr>
            <a:spLocks noGrp="1"/>
          </p:cNvSpPr>
          <p:nvPr/>
        </p:nvSpPr>
        <p:spPr>
          <a:xfrm>
            <a:off x="800100" y="4524375"/>
            <a:ext cx="2190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975" b="1">
                <a:solidFill>
                  <a:srgbClr val="D7A91D"/>
                </a:solidFill>
              </a:defRPr>
            </a:pPr>
            <a:r>
              <a:rPr sz="1600" b="1">
                <a:solidFill>
                  <a:srgbClr val="D7A91D"/>
                </a:solidFill>
              </a:rPr>
              <a:t>THE ACCESS TEST</a:t>
            </a:r>
          </a:p>
        </p:txBody>
      </p:sp>
      <p:sp>
        <p:nvSpPr>
          <p:cNvPr id="25" name="access-t">
            <a:extLst>
              <a:ext uri="{FF2B5EF4-FFF2-40B4-BE49-F238E27FC236}">
                <a16:creationId xmlns:a16="http://schemas.microsoft.com/office/drawing/2014/main" id="{EFAF3EDD-B1C2-4BEF-8533-C53100E07612}"/>
              </a:ext>
            </a:extLst>
          </p:cNvPr>
          <p:cNvSpPr>
            <a:spLocks noGrp="1"/>
          </p:cNvSpPr>
          <p:nvPr/>
        </p:nvSpPr>
        <p:spPr>
          <a:xfrm>
            <a:off x="800100" y="4857750"/>
            <a:ext cx="10144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350" b="1">
                <a:solidFill>
                  <a:srgbClr val="24323A"/>
                </a:solidFill>
              </a:defRPr>
            </a:pPr>
            <a:r>
              <a:rPr sz="1600" b="1">
                <a:solidFill>
                  <a:srgbClr val="24323A"/>
                </a:solidFill>
              </a:rPr>
              <a:t>Can sharing become simple enough for tenants, apartment buildings, public facilities and energy-poor households?</a:t>
            </a: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5B39D23A-D191-4FBD-BCA3-AB4540B63C8C}"/>
              </a:ext>
            </a:extLst>
          </p:cNvPr>
          <p:cNvSpPr>
            <a:spLocks noGrp="1"/>
          </p:cNvSpPr>
          <p:nvPr/>
        </p:nvSpPr>
        <p:spPr>
          <a:xfrm>
            <a:off x="1039543" y="6517428"/>
            <a:ext cx="2582758" cy="457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sz="14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24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876556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3507CBD-0648-46B4-9543-4EA5692ADC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z="2800" dirty="0"/>
              <a:t>Smart meters make local generation visible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38D3EEA-2D8A-44DC-86CD-4FD25BEA4195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sz="2400" dirty="0"/>
              <a:t>On mainland Portugal, the initial smart-grid deployment is essentially complete.</a:t>
            </a:r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48610565-250F-45E1-A32E-4A58FE8848EB}"/>
              </a:ext>
            </a:extLst>
          </p:cNvPr>
          <p:cNvSpPr>
            <a:spLocks noGrp="1"/>
          </p:cNvSpPr>
          <p:nvPr/>
        </p:nvSpPr>
        <p:spPr>
          <a:xfrm>
            <a:off x="619125" y="2428875"/>
            <a:ext cx="2238375" cy="2238375"/>
          </a:xfrm>
          <a:prstGeom prst="roundRect">
            <a:avLst>
              <a:gd name="adj" fmla="val 50000"/>
            </a:avLst>
          </a:prstGeom>
          <a:solidFill>
            <a:srgbClr val="075462"/>
          </a:solidFill>
          <a:ln w="0">
            <a:noFill/>
            <a:prstDash val="solid"/>
          </a:ln>
        </p:spPr>
      </p:sp>
      <p:sp>
        <p:nvSpPr>
          <p:cNvPr id="14" name="n99">
            <a:extLst>
              <a:ext uri="{FF2B5EF4-FFF2-40B4-BE49-F238E27FC236}">
                <a16:creationId xmlns:a16="http://schemas.microsoft.com/office/drawing/2014/main" id="{036DB7A8-82CF-4C5E-A7A4-CECB30B59C63}"/>
              </a:ext>
            </a:extLst>
          </p:cNvPr>
          <p:cNvSpPr>
            <a:spLocks noGrp="1"/>
          </p:cNvSpPr>
          <p:nvPr/>
        </p:nvSpPr>
        <p:spPr>
          <a:xfrm>
            <a:off x="838200" y="2781300"/>
            <a:ext cx="1809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3150" b="1">
                <a:solidFill>
                  <a:srgbClr val="D7A91D"/>
                </a:solidFill>
              </a:defRPr>
            </a:pPr>
            <a:r>
              <a:rPr sz="3200" b="1" dirty="0">
                <a:solidFill>
                  <a:srgbClr val="D7A91D"/>
                </a:solidFill>
              </a:rPr>
              <a:t>99%</a:t>
            </a:r>
          </a:p>
        </p:txBody>
      </p:sp>
      <p:sp>
        <p:nvSpPr>
          <p:cNvPr id="15" name="n99t">
            <a:extLst>
              <a:ext uri="{FF2B5EF4-FFF2-40B4-BE49-F238E27FC236}">
                <a16:creationId xmlns:a16="http://schemas.microsoft.com/office/drawing/2014/main" id="{1FC0DB98-D11D-455A-A904-3A420F3389F8}"/>
              </a:ext>
            </a:extLst>
          </p:cNvPr>
          <p:cNvSpPr>
            <a:spLocks noGrp="1"/>
          </p:cNvSpPr>
          <p:nvPr/>
        </p:nvSpPr>
        <p:spPr>
          <a:xfrm>
            <a:off x="838200" y="3276311"/>
            <a:ext cx="1809749" cy="95461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050" b="0">
                <a:solidFill>
                  <a:srgbClr val="FFFFFF"/>
                </a:solidFill>
              </a:defRPr>
            </a:pPr>
            <a:r>
              <a:rPr sz="1600" b="0" dirty="0">
                <a:solidFill>
                  <a:srgbClr val="FFFFFF"/>
                </a:solidFill>
              </a:rPr>
              <a:t>of normal low-voltage sites had a smart meter and were connected to a smart grid</a:t>
            </a:r>
          </a:p>
        </p:txBody>
      </p:sp>
      <p:sp>
        <p:nvSpPr>
          <p:cNvPr id="16" name="meter-0">
            <a:extLst>
              <a:ext uri="{FF2B5EF4-FFF2-40B4-BE49-F238E27FC236}">
                <a16:creationId xmlns:a16="http://schemas.microsoft.com/office/drawing/2014/main" id="{06E0C7D9-B487-41B9-A57F-5EE8DED88DB1}"/>
              </a:ext>
            </a:extLst>
          </p:cNvPr>
          <p:cNvSpPr>
            <a:spLocks noGrp="1"/>
          </p:cNvSpPr>
          <p:nvPr/>
        </p:nvSpPr>
        <p:spPr>
          <a:xfrm>
            <a:off x="3286125" y="2305050"/>
            <a:ext cx="8048625" cy="466725"/>
          </a:xfrm>
          <a:prstGeom prst="roundRect">
            <a:avLst>
              <a:gd name="adj" fmla="val 20408"/>
            </a:avLst>
          </a:prstGeom>
          <a:solidFill>
            <a:srgbClr val="DCEFF5"/>
          </a:solidFill>
          <a:ln w="0">
            <a:noFill/>
            <a:prstDash val="solid"/>
          </a:ln>
        </p:spPr>
      </p:sp>
      <p:sp>
        <p:nvSpPr>
          <p:cNvPr id="17" name="tag-0">
            <a:extLst>
              <a:ext uri="{FF2B5EF4-FFF2-40B4-BE49-F238E27FC236}">
                <a16:creationId xmlns:a16="http://schemas.microsoft.com/office/drawing/2014/main" id="{9637E7DD-34C7-4B99-B2C3-80C17C9F9BAA}"/>
              </a:ext>
            </a:extLst>
          </p:cNvPr>
          <p:cNvSpPr>
            <a:spLocks noGrp="1"/>
          </p:cNvSpPr>
          <p:nvPr/>
        </p:nvSpPr>
        <p:spPr>
          <a:xfrm>
            <a:off x="3476625" y="2428875"/>
            <a:ext cx="904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1">
                <a:solidFill>
                  <a:srgbClr val="0797A8"/>
                </a:solidFill>
              </a:defRPr>
            </a:pPr>
            <a:r>
              <a:rPr sz="1600" b="1" dirty="0">
                <a:solidFill>
                  <a:srgbClr val="0797A8"/>
                </a:solidFill>
              </a:rPr>
              <a:t>SEE</a:t>
            </a:r>
          </a:p>
        </p:txBody>
      </p:sp>
      <p:sp>
        <p:nvSpPr>
          <p:cNvPr id="18" name="desc-0">
            <a:extLst>
              <a:ext uri="{FF2B5EF4-FFF2-40B4-BE49-F238E27FC236}">
                <a16:creationId xmlns:a16="http://schemas.microsoft.com/office/drawing/2014/main" id="{2AB9F32B-63B8-43F5-96AF-BB4D27C5B943}"/>
              </a:ext>
            </a:extLst>
          </p:cNvPr>
          <p:cNvSpPr>
            <a:spLocks noGrp="1"/>
          </p:cNvSpPr>
          <p:nvPr/>
        </p:nvSpPr>
        <p:spPr>
          <a:xfrm>
            <a:off x="4524375" y="2419350"/>
            <a:ext cx="6572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0">
                <a:solidFill>
                  <a:srgbClr val="24323A"/>
                </a:solidFill>
              </a:defRPr>
            </a:pPr>
            <a:r>
              <a:rPr sz="1600" b="0">
                <a:solidFill>
                  <a:srgbClr val="24323A"/>
                </a:solidFill>
              </a:rPr>
              <a:t>Granular consumption and injection data</a:t>
            </a:r>
          </a:p>
        </p:txBody>
      </p:sp>
      <p:sp>
        <p:nvSpPr>
          <p:cNvPr id="19" name="meter-1">
            <a:extLst>
              <a:ext uri="{FF2B5EF4-FFF2-40B4-BE49-F238E27FC236}">
                <a16:creationId xmlns:a16="http://schemas.microsoft.com/office/drawing/2014/main" id="{DD8D8F3A-2BC7-482A-8A4F-7BB3FBFE4259}"/>
              </a:ext>
            </a:extLst>
          </p:cNvPr>
          <p:cNvSpPr>
            <a:spLocks noGrp="1"/>
          </p:cNvSpPr>
          <p:nvPr/>
        </p:nvSpPr>
        <p:spPr>
          <a:xfrm>
            <a:off x="3286125" y="2905125"/>
            <a:ext cx="8048625" cy="466725"/>
          </a:xfrm>
          <a:prstGeom prst="roundRect">
            <a:avLst>
              <a:gd name="adj" fmla="val 20408"/>
            </a:avLst>
          </a:prstGeom>
          <a:solidFill>
            <a:srgbClr val="F3FBFB"/>
          </a:solidFill>
          <a:ln w="0">
            <a:noFill/>
            <a:prstDash val="solid"/>
          </a:ln>
        </p:spPr>
      </p:sp>
      <p:sp>
        <p:nvSpPr>
          <p:cNvPr id="20" name="tag-1">
            <a:extLst>
              <a:ext uri="{FF2B5EF4-FFF2-40B4-BE49-F238E27FC236}">
                <a16:creationId xmlns:a16="http://schemas.microsoft.com/office/drawing/2014/main" id="{5F4EC975-76F0-47DD-B695-0F389F8B420C}"/>
              </a:ext>
            </a:extLst>
          </p:cNvPr>
          <p:cNvSpPr>
            <a:spLocks noGrp="1"/>
          </p:cNvSpPr>
          <p:nvPr/>
        </p:nvSpPr>
        <p:spPr>
          <a:xfrm>
            <a:off x="3476625" y="3028950"/>
            <a:ext cx="904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1">
                <a:solidFill>
                  <a:srgbClr val="0797A8"/>
                </a:solidFill>
              </a:defRPr>
            </a:pPr>
            <a:r>
              <a:rPr sz="1600" b="1" dirty="0">
                <a:solidFill>
                  <a:srgbClr val="0797A8"/>
                </a:solidFill>
              </a:rPr>
              <a:t>SERVE</a:t>
            </a:r>
          </a:p>
        </p:txBody>
      </p:sp>
      <p:sp>
        <p:nvSpPr>
          <p:cNvPr id="21" name="desc-1">
            <a:extLst>
              <a:ext uri="{FF2B5EF4-FFF2-40B4-BE49-F238E27FC236}">
                <a16:creationId xmlns:a16="http://schemas.microsoft.com/office/drawing/2014/main" id="{D0324A02-D779-4048-A68E-CA06491D9A46}"/>
              </a:ext>
            </a:extLst>
          </p:cNvPr>
          <p:cNvSpPr>
            <a:spLocks noGrp="1"/>
          </p:cNvSpPr>
          <p:nvPr/>
        </p:nvSpPr>
        <p:spPr>
          <a:xfrm>
            <a:off x="4524375" y="3019425"/>
            <a:ext cx="6572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0">
                <a:solidFill>
                  <a:srgbClr val="24323A"/>
                </a:solidFill>
              </a:defRPr>
            </a:pPr>
            <a:r>
              <a:rPr sz="1600" b="0">
                <a:solidFill>
                  <a:srgbClr val="24323A"/>
                </a:solidFill>
              </a:rPr>
              <a:t>Remote readings and faster processes</a:t>
            </a:r>
          </a:p>
        </p:txBody>
      </p:sp>
      <p:sp>
        <p:nvSpPr>
          <p:cNvPr id="22" name="meter-2">
            <a:extLst>
              <a:ext uri="{FF2B5EF4-FFF2-40B4-BE49-F238E27FC236}">
                <a16:creationId xmlns:a16="http://schemas.microsoft.com/office/drawing/2014/main" id="{54E9D031-8C21-424E-BB09-3AF830FDDF3B}"/>
              </a:ext>
            </a:extLst>
          </p:cNvPr>
          <p:cNvSpPr>
            <a:spLocks noGrp="1"/>
          </p:cNvSpPr>
          <p:nvPr/>
        </p:nvSpPr>
        <p:spPr>
          <a:xfrm>
            <a:off x="3286125" y="3505200"/>
            <a:ext cx="8048625" cy="466725"/>
          </a:xfrm>
          <a:prstGeom prst="roundRect">
            <a:avLst>
              <a:gd name="adj" fmla="val 20408"/>
            </a:avLst>
          </a:prstGeom>
          <a:solidFill>
            <a:srgbClr val="DCEFF5"/>
          </a:solidFill>
          <a:ln w="0">
            <a:noFill/>
            <a:prstDash val="solid"/>
          </a:ln>
        </p:spPr>
      </p:sp>
      <p:sp>
        <p:nvSpPr>
          <p:cNvPr id="23" name="tag-2">
            <a:extLst>
              <a:ext uri="{FF2B5EF4-FFF2-40B4-BE49-F238E27FC236}">
                <a16:creationId xmlns:a16="http://schemas.microsoft.com/office/drawing/2014/main" id="{D779B6F2-9250-40EC-B3B1-60440E521B23}"/>
              </a:ext>
            </a:extLst>
          </p:cNvPr>
          <p:cNvSpPr>
            <a:spLocks noGrp="1"/>
          </p:cNvSpPr>
          <p:nvPr/>
        </p:nvSpPr>
        <p:spPr>
          <a:xfrm>
            <a:off x="3476625" y="3629025"/>
            <a:ext cx="904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1">
                <a:solidFill>
                  <a:srgbClr val="0797A8"/>
                </a:solidFill>
              </a:defRPr>
            </a:pPr>
            <a:r>
              <a:rPr sz="1600" b="1">
                <a:solidFill>
                  <a:srgbClr val="0797A8"/>
                </a:solidFill>
              </a:rPr>
              <a:t>SETTLE</a:t>
            </a:r>
          </a:p>
        </p:txBody>
      </p:sp>
      <p:sp>
        <p:nvSpPr>
          <p:cNvPr id="24" name="desc-2">
            <a:extLst>
              <a:ext uri="{FF2B5EF4-FFF2-40B4-BE49-F238E27FC236}">
                <a16:creationId xmlns:a16="http://schemas.microsoft.com/office/drawing/2014/main" id="{4D122F57-77A7-4806-80BC-106E8C79AB81}"/>
              </a:ext>
            </a:extLst>
          </p:cNvPr>
          <p:cNvSpPr>
            <a:spLocks noGrp="1"/>
          </p:cNvSpPr>
          <p:nvPr/>
        </p:nvSpPr>
        <p:spPr>
          <a:xfrm>
            <a:off x="4524375" y="3619500"/>
            <a:ext cx="6572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0">
                <a:solidFill>
                  <a:srgbClr val="24323A"/>
                </a:solidFill>
              </a:defRPr>
            </a:pPr>
            <a:r>
              <a:rPr sz="1600" b="0">
                <a:solidFill>
                  <a:srgbClr val="24323A"/>
                </a:solidFill>
              </a:rPr>
              <a:t>Accurate allocation, billing and surplus settlement</a:t>
            </a:r>
          </a:p>
        </p:txBody>
      </p:sp>
      <p:sp>
        <p:nvSpPr>
          <p:cNvPr id="25" name="meter-3">
            <a:extLst>
              <a:ext uri="{FF2B5EF4-FFF2-40B4-BE49-F238E27FC236}">
                <a16:creationId xmlns:a16="http://schemas.microsoft.com/office/drawing/2014/main" id="{33C2A8FD-7B83-4B1E-B4CD-859B735D6ACA}"/>
              </a:ext>
            </a:extLst>
          </p:cNvPr>
          <p:cNvSpPr>
            <a:spLocks noGrp="1"/>
          </p:cNvSpPr>
          <p:nvPr/>
        </p:nvSpPr>
        <p:spPr>
          <a:xfrm>
            <a:off x="3286125" y="4105275"/>
            <a:ext cx="8048625" cy="466725"/>
          </a:xfrm>
          <a:prstGeom prst="roundRect">
            <a:avLst>
              <a:gd name="adj" fmla="val 20408"/>
            </a:avLst>
          </a:prstGeom>
          <a:solidFill>
            <a:srgbClr val="F3FBFB"/>
          </a:solidFill>
          <a:ln w="0">
            <a:noFill/>
            <a:prstDash val="solid"/>
          </a:ln>
        </p:spPr>
      </p:sp>
      <p:sp>
        <p:nvSpPr>
          <p:cNvPr id="26" name="tag-3">
            <a:extLst>
              <a:ext uri="{FF2B5EF4-FFF2-40B4-BE49-F238E27FC236}">
                <a16:creationId xmlns:a16="http://schemas.microsoft.com/office/drawing/2014/main" id="{B45C2FB4-CCF6-49DC-AC4D-B769DC833ACF}"/>
              </a:ext>
            </a:extLst>
          </p:cNvPr>
          <p:cNvSpPr>
            <a:spLocks noGrp="1"/>
          </p:cNvSpPr>
          <p:nvPr/>
        </p:nvSpPr>
        <p:spPr>
          <a:xfrm>
            <a:off x="3476625" y="4229100"/>
            <a:ext cx="904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1">
                <a:solidFill>
                  <a:srgbClr val="0797A8"/>
                </a:solidFill>
              </a:defRPr>
            </a:pPr>
            <a:r>
              <a:rPr sz="1600" b="1">
                <a:solidFill>
                  <a:srgbClr val="0797A8"/>
                </a:solidFill>
              </a:rPr>
              <a:t>PLAN</a:t>
            </a:r>
          </a:p>
        </p:txBody>
      </p:sp>
      <p:sp>
        <p:nvSpPr>
          <p:cNvPr id="27" name="desc-3">
            <a:extLst>
              <a:ext uri="{FF2B5EF4-FFF2-40B4-BE49-F238E27FC236}">
                <a16:creationId xmlns:a16="http://schemas.microsoft.com/office/drawing/2014/main" id="{93CBB4CE-1BA2-4D4C-8B6E-D52D968C6F16}"/>
              </a:ext>
            </a:extLst>
          </p:cNvPr>
          <p:cNvSpPr>
            <a:spLocks noGrp="1"/>
          </p:cNvSpPr>
          <p:nvPr/>
        </p:nvSpPr>
        <p:spPr>
          <a:xfrm>
            <a:off x="4524375" y="4219575"/>
            <a:ext cx="6572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0">
                <a:solidFill>
                  <a:srgbClr val="24323A"/>
                </a:solidFill>
              </a:defRPr>
            </a:pPr>
            <a:r>
              <a:rPr sz="1600" b="0">
                <a:solidFill>
                  <a:srgbClr val="24323A"/>
                </a:solidFill>
              </a:rPr>
              <a:t>Better forecasting and grid investment</a:t>
            </a:r>
          </a:p>
        </p:txBody>
      </p:sp>
      <p:sp>
        <p:nvSpPr>
          <p:cNvPr id="28" name="meter-4">
            <a:extLst>
              <a:ext uri="{FF2B5EF4-FFF2-40B4-BE49-F238E27FC236}">
                <a16:creationId xmlns:a16="http://schemas.microsoft.com/office/drawing/2014/main" id="{46631E3E-D753-4E1D-8288-415E5B546C40}"/>
              </a:ext>
            </a:extLst>
          </p:cNvPr>
          <p:cNvSpPr>
            <a:spLocks noGrp="1"/>
          </p:cNvSpPr>
          <p:nvPr/>
        </p:nvSpPr>
        <p:spPr>
          <a:xfrm>
            <a:off x="3286125" y="4705350"/>
            <a:ext cx="8048625" cy="466725"/>
          </a:xfrm>
          <a:prstGeom prst="roundRect">
            <a:avLst>
              <a:gd name="adj" fmla="val 20408"/>
            </a:avLst>
          </a:prstGeom>
          <a:solidFill>
            <a:srgbClr val="DCEFF5"/>
          </a:solidFill>
          <a:ln w="0">
            <a:noFill/>
            <a:prstDash val="solid"/>
          </a:ln>
        </p:spPr>
      </p:sp>
      <p:sp>
        <p:nvSpPr>
          <p:cNvPr id="29" name="tag-4">
            <a:extLst>
              <a:ext uri="{FF2B5EF4-FFF2-40B4-BE49-F238E27FC236}">
                <a16:creationId xmlns:a16="http://schemas.microsoft.com/office/drawing/2014/main" id="{732AADE2-484F-46C9-9F80-71A15994E6D9}"/>
              </a:ext>
            </a:extLst>
          </p:cNvPr>
          <p:cNvSpPr>
            <a:spLocks noGrp="1"/>
          </p:cNvSpPr>
          <p:nvPr/>
        </p:nvSpPr>
        <p:spPr>
          <a:xfrm>
            <a:off x="3476625" y="4829175"/>
            <a:ext cx="904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1">
                <a:solidFill>
                  <a:srgbClr val="0797A8"/>
                </a:solidFill>
              </a:defRPr>
            </a:pPr>
            <a:r>
              <a:rPr sz="1600" b="1">
                <a:solidFill>
                  <a:srgbClr val="0797A8"/>
                </a:solidFill>
              </a:rPr>
              <a:t>FLEX</a:t>
            </a:r>
          </a:p>
        </p:txBody>
      </p:sp>
      <p:sp>
        <p:nvSpPr>
          <p:cNvPr id="30" name="desc-4">
            <a:extLst>
              <a:ext uri="{FF2B5EF4-FFF2-40B4-BE49-F238E27FC236}">
                <a16:creationId xmlns:a16="http://schemas.microsoft.com/office/drawing/2014/main" id="{166ABC2C-1E18-45CE-9FC2-5C9ABA54FFC8}"/>
              </a:ext>
            </a:extLst>
          </p:cNvPr>
          <p:cNvSpPr>
            <a:spLocks noGrp="1"/>
          </p:cNvSpPr>
          <p:nvPr/>
        </p:nvSpPr>
        <p:spPr>
          <a:xfrm>
            <a:off x="4524375" y="4819650"/>
            <a:ext cx="6572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0">
                <a:solidFill>
                  <a:srgbClr val="24323A"/>
                </a:solidFill>
              </a:defRPr>
            </a:pPr>
            <a:r>
              <a:rPr sz="1600" b="0">
                <a:solidFill>
                  <a:srgbClr val="24323A"/>
                </a:solidFill>
              </a:rPr>
              <a:t>A foundation for local flexibility markets</a:t>
            </a:r>
          </a:p>
        </p:txBody>
      </p:sp>
      <p:sp>
        <p:nvSpPr>
          <p:cNvPr id="31" name="caveat">
            <a:extLst>
              <a:ext uri="{FF2B5EF4-FFF2-40B4-BE49-F238E27FC236}">
                <a16:creationId xmlns:a16="http://schemas.microsoft.com/office/drawing/2014/main" id="{5ED9901E-F7BA-485F-85EF-132D8B8EB029}"/>
              </a:ext>
            </a:extLst>
          </p:cNvPr>
          <p:cNvSpPr>
            <a:spLocks noGrp="1"/>
          </p:cNvSpPr>
          <p:nvPr/>
        </p:nvSpPr>
        <p:spPr>
          <a:xfrm>
            <a:off x="3286125" y="5476875"/>
            <a:ext cx="8048625" cy="428625"/>
          </a:xfrm>
          <a:prstGeom prst="roundRect">
            <a:avLst>
              <a:gd name="adj" fmla="val 24444"/>
            </a:avLst>
          </a:prstGeom>
          <a:solidFill>
            <a:srgbClr val="075462"/>
          </a:solidFill>
          <a:ln w="0">
            <a:noFill/>
            <a:prstDash val="solid"/>
          </a:ln>
        </p:spPr>
      </p:sp>
      <p:sp>
        <p:nvSpPr>
          <p:cNvPr id="32" name="caveat-t">
            <a:extLst>
              <a:ext uri="{FF2B5EF4-FFF2-40B4-BE49-F238E27FC236}">
                <a16:creationId xmlns:a16="http://schemas.microsoft.com/office/drawing/2014/main" id="{B7448467-01B3-4933-8554-4C96A58A4147}"/>
              </a:ext>
            </a:extLst>
          </p:cNvPr>
          <p:cNvSpPr>
            <a:spLocks noGrp="1"/>
          </p:cNvSpPr>
          <p:nvPr/>
        </p:nvSpPr>
        <p:spPr>
          <a:xfrm>
            <a:off x="3429000" y="5581650"/>
            <a:ext cx="776287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600" b="1">
                <a:solidFill>
                  <a:srgbClr val="FFFFFF"/>
                </a:solidFill>
              </a:rPr>
              <a:t>A meter is infrastructure. Empowerment begins when its data becomes useful.</a:t>
            </a:r>
          </a:p>
        </p:txBody>
      </p:sp>
      <p:sp>
        <p:nvSpPr>
          <p:cNvPr id="33" name="Rectangle 17">
            <a:extLst>
              <a:ext uri="{FF2B5EF4-FFF2-40B4-BE49-F238E27FC236}">
                <a16:creationId xmlns:a16="http://schemas.microsoft.com/office/drawing/2014/main" id="{056494F7-0A72-40F1-AF75-0670ED2702B7}"/>
              </a:ext>
            </a:extLst>
          </p:cNvPr>
          <p:cNvSpPr>
            <a:spLocks noGrp="1"/>
          </p:cNvSpPr>
          <p:nvPr/>
        </p:nvSpPr>
        <p:spPr>
          <a:xfrm>
            <a:off x="1039543" y="6517428"/>
            <a:ext cx="2582758" cy="457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sz="14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24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876556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3507CBD-0648-46B4-9543-4EA5692ADC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z="2800" dirty="0"/>
              <a:t>Portugal is testing what works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38D3EEA-2D8A-44DC-86CD-4FD25BEA4195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sz="2400" dirty="0"/>
              <a:t>Can local resources solve real grid problems?</a:t>
            </a:r>
          </a:p>
        </p:txBody>
      </p:sp>
      <p:sp>
        <p:nvSpPr>
          <p:cNvPr id="13" name="firme">
            <a:extLst>
              <a:ext uri="{FF2B5EF4-FFF2-40B4-BE49-F238E27FC236}">
                <a16:creationId xmlns:a16="http://schemas.microsoft.com/office/drawing/2014/main" id="{C32C829C-1E65-46CF-90D3-682D1F62CF16}"/>
              </a:ext>
            </a:extLst>
          </p:cNvPr>
          <p:cNvSpPr>
            <a:spLocks noGrp="1"/>
          </p:cNvSpPr>
          <p:nvPr/>
        </p:nvSpPr>
        <p:spPr>
          <a:xfrm>
            <a:off x="552450" y="2333625"/>
            <a:ext cx="6953250" cy="3238500"/>
          </a:xfrm>
          <a:prstGeom prst="roundRect">
            <a:avLst>
              <a:gd name="adj" fmla="val 5882"/>
            </a:avLst>
          </a:prstGeom>
          <a:solidFill>
            <a:srgbClr val="DDF2EA"/>
          </a:solidFill>
          <a:ln w="0">
            <a:noFill/>
            <a:prstDash val="solid"/>
          </a:ln>
        </p:spPr>
      </p:sp>
      <p:sp>
        <p:nvSpPr>
          <p:cNvPr id="14" name="firme-h">
            <a:extLst>
              <a:ext uri="{FF2B5EF4-FFF2-40B4-BE49-F238E27FC236}">
                <a16:creationId xmlns:a16="http://schemas.microsoft.com/office/drawing/2014/main" id="{894A7A03-C74C-48E5-8D63-AD4D2FD59802}"/>
              </a:ext>
            </a:extLst>
          </p:cNvPr>
          <p:cNvSpPr>
            <a:spLocks noGrp="1"/>
          </p:cNvSpPr>
          <p:nvPr/>
        </p:nvSpPr>
        <p:spPr>
          <a:xfrm>
            <a:off x="781050" y="2552700"/>
            <a:ext cx="6477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425" b="1">
                <a:solidFill>
                  <a:srgbClr val="16856E"/>
                </a:solidFill>
              </a:defRPr>
            </a:pPr>
            <a:r>
              <a:rPr sz="2000" b="1" dirty="0" err="1">
                <a:solidFill>
                  <a:srgbClr val="16856E"/>
                </a:solidFill>
              </a:rPr>
              <a:t>FIRMe</a:t>
            </a:r>
            <a:r>
              <a:rPr sz="2000" b="1" dirty="0">
                <a:solidFill>
                  <a:srgbClr val="16856E"/>
                </a:solidFill>
              </a:rPr>
              <a:t> 2.0 · local flexibility market</a:t>
            </a:r>
          </a:p>
        </p:txBody>
      </p:sp>
      <p:sp>
        <p:nvSpPr>
          <p:cNvPr id="15" name="pill-0">
            <a:extLst>
              <a:ext uri="{FF2B5EF4-FFF2-40B4-BE49-F238E27FC236}">
                <a16:creationId xmlns:a16="http://schemas.microsoft.com/office/drawing/2014/main" id="{14345E4E-B2F2-48EF-BB9D-2AE88407C404}"/>
              </a:ext>
            </a:extLst>
          </p:cNvPr>
          <p:cNvSpPr>
            <a:spLocks noGrp="1"/>
          </p:cNvSpPr>
          <p:nvPr/>
        </p:nvSpPr>
        <p:spPr>
          <a:xfrm>
            <a:off x="781050" y="3000374"/>
            <a:ext cx="1304925" cy="35242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16" name="pill-0-t">
            <a:extLst>
              <a:ext uri="{FF2B5EF4-FFF2-40B4-BE49-F238E27FC236}">
                <a16:creationId xmlns:a16="http://schemas.microsoft.com/office/drawing/2014/main" id="{B95EA814-D358-43D5-992A-8FF2655E5836}"/>
              </a:ext>
            </a:extLst>
          </p:cNvPr>
          <p:cNvSpPr>
            <a:spLocks noGrp="1"/>
          </p:cNvSpPr>
          <p:nvPr/>
        </p:nvSpPr>
        <p:spPr>
          <a:xfrm>
            <a:off x="895350" y="3028950"/>
            <a:ext cx="103822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900" b="1">
                <a:solidFill>
                  <a:srgbClr val="16856E"/>
                </a:solidFill>
              </a:defRPr>
            </a:pPr>
            <a:r>
              <a:rPr sz="1600" b="1" dirty="0">
                <a:solidFill>
                  <a:srgbClr val="16856E"/>
                </a:solidFill>
              </a:rPr>
              <a:t>OUTAGES</a:t>
            </a:r>
          </a:p>
        </p:txBody>
      </p:sp>
      <p:sp>
        <p:nvSpPr>
          <p:cNvPr id="17" name="pill-1">
            <a:extLst>
              <a:ext uri="{FF2B5EF4-FFF2-40B4-BE49-F238E27FC236}">
                <a16:creationId xmlns:a16="http://schemas.microsoft.com/office/drawing/2014/main" id="{EEC99534-505C-4777-9E37-14CA174B5C80}"/>
              </a:ext>
            </a:extLst>
          </p:cNvPr>
          <p:cNvSpPr>
            <a:spLocks noGrp="1"/>
          </p:cNvSpPr>
          <p:nvPr/>
        </p:nvSpPr>
        <p:spPr>
          <a:xfrm>
            <a:off x="2162175" y="3000375"/>
            <a:ext cx="1228725" cy="35242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18" name="pill-1-t">
            <a:extLst>
              <a:ext uri="{FF2B5EF4-FFF2-40B4-BE49-F238E27FC236}">
                <a16:creationId xmlns:a16="http://schemas.microsoft.com/office/drawing/2014/main" id="{5609FA8B-9A38-4601-8D42-35701FA1F168}"/>
              </a:ext>
            </a:extLst>
          </p:cNvPr>
          <p:cNvSpPr>
            <a:spLocks noGrp="1"/>
          </p:cNvSpPr>
          <p:nvPr/>
        </p:nvSpPr>
        <p:spPr>
          <a:xfrm>
            <a:off x="2219324" y="3009900"/>
            <a:ext cx="103822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900" b="1">
                <a:solidFill>
                  <a:srgbClr val="16856E"/>
                </a:solidFill>
              </a:defRPr>
            </a:pPr>
            <a:r>
              <a:rPr sz="1600" b="1" dirty="0">
                <a:solidFill>
                  <a:srgbClr val="16856E"/>
                </a:solidFill>
              </a:rPr>
              <a:t>PEAKS</a:t>
            </a:r>
          </a:p>
        </p:txBody>
      </p:sp>
      <p:sp>
        <p:nvSpPr>
          <p:cNvPr id="19" name="pill-2">
            <a:extLst>
              <a:ext uri="{FF2B5EF4-FFF2-40B4-BE49-F238E27FC236}">
                <a16:creationId xmlns:a16="http://schemas.microsoft.com/office/drawing/2014/main" id="{C0778DEF-8B59-4CB1-944A-D2BB25E9A01D}"/>
              </a:ext>
            </a:extLst>
          </p:cNvPr>
          <p:cNvSpPr>
            <a:spLocks noGrp="1"/>
          </p:cNvSpPr>
          <p:nvPr/>
        </p:nvSpPr>
        <p:spPr>
          <a:xfrm>
            <a:off x="3476623" y="3000375"/>
            <a:ext cx="1828801" cy="35242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20" name="pill-2-t">
            <a:extLst>
              <a:ext uri="{FF2B5EF4-FFF2-40B4-BE49-F238E27FC236}">
                <a16:creationId xmlns:a16="http://schemas.microsoft.com/office/drawing/2014/main" id="{94BD5DD1-6F7E-49B4-AD79-FE164E42E289}"/>
              </a:ext>
            </a:extLst>
          </p:cNvPr>
          <p:cNvSpPr>
            <a:spLocks noGrp="1"/>
          </p:cNvSpPr>
          <p:nvPr/>
        </p:nvSpPr>
        <p:spPr>
          <a:xfrm>
            <a:off x="3476623" y="3028950"/>
            <a:ext cx="1828801" cy="20743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900" b="1">
                <a:solidFill>
                  <a:srgbClr val="16856E"/>
                </a:solidFill>
              </a:defRPr>
            </a:pPr>
            <a:r>
              <a:rPr sz="1600" b="1" dirty="0">
                <a:solidFill>
                  <a:srgbClr val="16856E"/>
                </a:solidFill>
              </a:rPr>
              <a:t>PLANNED WORKS</a:t>
            </a:r>
          </a:p>
        </p:txBody>
      </p:sp>
      <p:sp>
        <p:nvSpPr>
          <p:cNvPr id="21" name="fn-0">
            <a:extLst>
              <a:ext uri="{FF2B5EF4-FFF2-40B4-BE49-F238E27FC236}">
                <a16:creationId xmlns:a16="http://schemas.microsoft.com/office/drawing/2014/main" id="{7B1A9DE5-48C5-4164-B1C8-228C4A69B19E}"/>
              </a:ext>
            </a:extLst>
          </p:cNvPr>
          <p:cNvSpPr>
            <a:spLocks noGrp="1"/>
          </p:cNvSpPr>
          <p:nvPr/>
        </p:nvSpPr>
        <p:spPr>
          <a:xfrm>
            <a:off x="781050" y="3667125"/>
            <a:ext cx="1381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250" b="1">
                <a:solidFill>
                  <a:srgbClr val="16856E"/>
                </a:solidFill>
              </a:defRPr>
            </a:pPr>
            <a:r>
              <a:rPr b="1" dirty="0">
                <a:solidFill>
                  <a:srgbClr val="16856E"/>
                </a:solidFill>
              </a:rPr>
              <a:t>17</a:t>
            </a:r>
          </a:p>
        </p:txBody>
      </p:sp>
      <p:sp>
        <p:nvSpPr>
          <p:cNvPr id="22" name="fl-0">
            <a:extLst>
              <a:ext uri="{FF2B5EF4-FFF2-40B4-BE49-F238E27FC236}">
                <a16:creationId xmlns:a16="http://schemas.microsoft.com/office/drawing/2014/main" id="{2C8C5D95-B744-44A4-A770-165DD80772D7}"/>
              </a:ext>
            </a:extLst>
          </p:cNvPr>
          <p:cNvSpPr>
            <a:spLocks noGrp="1"/>
          </p:cNvSpPr>
          <p:nvPr/>
        </p:nvSpPr>
        <p:spPr>
          <a:xfrm>
            <a:off x="781050" y="4052459"/>
            <a:ext cx="1381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0">
                <a:solidFill>
                  <a:srgbClr val="24323A"/>
                </a:solidFill>
              </a:defRPr>
            </a:pPr>
            <a:r>
              <a:rPr sz="1600" b="0" dirty="0">
                <a:solidFill>
                  <a:srgbClr val="24323A"/>
                </a:solidFill>
              </a:rPr>
              <a:t>local use cases</a:t>
            </a:r>
          </a:p>
        </p:txBody>
      </p:sp>
      <p:sp>
        <p:nvSpPr>
          <p:cNvPr id="23" name="fn-1">
            <a:extLst>
              <a:ext uri="{FF2B5EF4-FFF2-40B4-BE49-F238E27FC236}">
                <a16:creationId xmlns:a16="http://schemas.microsoft.com/office/drawing/2014/main" id="{70510937-EE60-43C5-BD27-0E227A0D33AD}"/>
              </a:ext>
            </a:extLst>
          </p:cNvPr>
          <p:cNvSpPr>
            <a:spLocks noGrp="1"/>
          </p:cNvSpPr>
          <p:nvPr/>
        </p:nvSpPr>
        <p:spPr>
          <a:xfrm>
            <a:off x="2352675" y="3667125"/>
            <a:ext cx="1381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250" b="1">
                <a:solidFill>
                  <a:srgbClr val="16856E"/>
                </a:solidFill>
              </a:defRPr>
            </a:pPr>
            <a:r>
              <a:rPr b="1">
                <a:solidFill>
                  <a:srgbClr val="16856E"/>
                </a:solidFill>
              </a:rPr>
              <a:t>23</a:t>
            </a:r>
          </a:p>
        </p:txBody>
      </p:sp>
      <p:sp>
        <p:nvSpPr>
          <p:cNvPr id="24" name="fl-1">
            <a:extLst>
              <a:ext uri="{FF2B5EF4-FFF2-40B4-BE49-F238E27FC236}">
                <a16:creationId xmlns:a16="http://schemas.microsoft.com/office/drawing/2014/main" id="{7BE80396-74F5-4EE3-B0F2-36696573C458}"/>
              </a:ext>
            </a:extLst>
          </p:cNvPr>
          <p:cNvSpPr>
            <a:spLocks noGrp="1"/>
          </p:cNvSpPr>
          <p:nvPr/>
        </p:nvSpPr>
        <p:spPr>
          <a:xfrm>
            <a:off x="2352675" y="4052459"/>
            <a:ext cx="1381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0">
                <a:solidFill>
                  <a:srgbClr val="24323A"/>
                </a:solidFill>
              </a:defRPr>
            </a:pPr>
            <a:r>
              <a:rPr sz="1600" b="0">
                <a:solidFill>
                  <a:srgbClr val="24323A"/>
                </a:solidFill>
              </a:rPr>
              <a:t>service providers</a:t>
            </a:r>
          </a:p>
        </p:txBody>
      </p:sp>
      <p:sp>
        <p:nvSpPr>
          <p:cNvPr id="25" name="fn-2">
            <a:extLst>
              <a:ext uri="{FF2B5EF4-FFF2-40B4-BE49-F238E27FC236}">
                <a16:creationId xmlns:a16="http://schemas.microsoft.com/office/drawing/2014/main" id="{87BDA6C2-51BF-48BA-BADD-CADDAB998E51}"/>
              </a:ext>
            </a:extLst>
          </p:cNvPr>
          <p:cNvSpPr>
            <a:spLocks noGrp="1"/>
          </p:cNvSpPr>
          <p:nvPr/>
        </p:nvSpPr>
        <p:spPr>
          <a:xfrm>
            <a:off x="3924300" y="3667125"/>
            <a:ext cx="1381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250" b="1">
                <a:solidFill>
                  <a:srgbClr val="16856E"/>
                </a:solidFill>
              </a:defRPr>
            </a:pPr>
            <a:r>
              <a:rPr b="1">
                <a:solidFill>
                  <a:srgbClr val="16856E"/>
                </a:solidFill>
              </a:rPr>
              <a:t>163</a:t>
            </a:r>
          </a:p>
        </p:txBody>
      </p:sp>
      <p:sp>
        <p:nvSpPr>
          <p:cNvPr id="26" name="fl-2">
            <a:extLst>
              <a:ext uri="{FF2B5EF4-FFF2-40B4-BE49-F238E27FC236}">
                <a16:creationId xmlns:a16="http://schemas.microsoft.com/office/drawing/2014/main" id="{BF617AA3-1F94-4300-86F8-F773761A921F}"/>
              </a:ext>
            </a:extLst>
          </p:cNvPr>
          <p:cNvSpPr>
            <a:spLocks noGrp="1"/>
          </p:cNvSpPr>
          <p:nvPr/>
        </p:nvSpPr>
        <p:spPr>
          <a:xfrm>
            <a:off x="3924300" y="4052459"/>
            <a:ext cx="1381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0">
                <a:solidFill>
                  <a:srgbClr val="24323A"/>
                </a:solidFill>
              </a:defRPr>
            </a:pPr>
            <a:r>
              <a:rPr lang="pt-PT" sz="1600" dirty="0" err="1">
                <a:solidFill>
                  <a:srgbClr val="24323A"/>
                </a:solidFill>
              </a:rPr>
              <a:t>assets</a:t>
            </a:r>
            <a:endParaRPr sz="1600" b="0" dirty="0">
              <a:solidFill>
                <a:srgbClr val="24323A"/>
              </a:solidFill>
            </a:endParaRPr>
          </a:p>
        </p:txBody>
      </p:sp>
      <p:sp>
        <p:nvSpPr>
          <p:cNvPr id="27" name="fn-3">
            <a:extLst>
              <a:ext uri="{FF2B5EF4-FFF2-40B4-BE49-F238E27FC236}">
                <a16:creationId xmlns:a16="http://schemas.microsoft.com/office/drawing/2014/main" id="{37573EF0-9064-47D7-B037-22BFA5321A20}"/>
              </a:ext>
            </a:extLst>
          </p:cNvPr>
          <p:cNvSpPr>
            <a:spLocks noGrp="1"/>
          </p:cNvSpPr>
          <p:nvPr/>
        </p:nvSpPr>
        <p:spPr>
          <a:xfrm>
            <a:off x="5495925" y="3667125"/>
            <a:ext cx="1381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250" b="1">
                <a:solidFill>
                  <a:srgbClr val="16856E"/>
                </a:solidFill>
              </a:defRPr>
            </a:pPr>
            <a:r>
              <a:rPr b="1" dirty="0">
                <a:solidFill>
                  <a:srgbClr val="16856E"/>
                </a:solidFill>
              </a:rPr>
              <a:t>82</a:t>
            </a:r>
            <a:r>
              <a:rPr lang="pt-PT" b="1" dirty="0">
                <a:solidFill>
                  <a:srgbClr val="16856E"/>
                </a:solidFill>
              </a:rPr>
              <a:t>,</a:t>
            </a:r>
            <a:r>
              <a:rPr b="1" dirty="0">
                <a:solidFill>
                  <a:srgbClr val="16856E"/>
                </a:solidFill>
              </a:rPr>
              <a:t>9 MW</a:t>
            </a:r>
          </a:p>
        </p:txBody>
      </p:sp>
      <p:sp>
        <p:nvSpPr>
          <p:cNvPr id="28" name="fl-3">
            <a:extLst>
              <a:ext uri="{FF2B5EF4-FFF2-40B4-BE49-F238E27FC236}">
                <a16:creationId xmlns:a16="http://schemas.microsoft.com/office/drawing/2014/main" id="{0B0F235B-59E3-4425-8166-EBFD63CEB6F5}"/>
              </a:ext>
            </a:extLst>
          </p:cNvPr>
          <p:cNvSpPr>
            <a:spLocks noGrp="1"/>
          </p:cNvSpPr>
          <p:nvPr/>
        </p:nvSpPr>
        <p:spPr>
          <a:xfrm>
            <a:off x="5495925" y="4052459"/>
            <a:ext cx="1381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0">
                <a:solidFill>
                  <a:srgbClr val="24323A"/>
                </a:solidFill>
              </a:defRPr>
            </a:pPr>
            <a:r>
              <a:rPr sz="1600" b="0">
                <a:solidFill>
                  <a:srgbClr val="24323A"/>
                </a:solidFill>
              </a:rPr>
              <a:t>capacity bid</a:t>
            </a:r>
          </a:p>
        </p:txBody>
      </p:sp>
      <p:sp>
        <p:nvSpPr>
          <p:cNvPr id="29" name="fmeaning">
            <a:extLst>
              <a:ext uri="{FF2B5EF4-FFF2-40B4-BE49-F238E27FC236}">
                <a16:creationId xmlns:a16="http://schemas.microsoft.com/office/drawing/2014/main" id="{01466125-E27C-4597-9BE6-65D6FCA39075}"/>
              </a:ext>
            </a:extLst>
          </p:cNvPr>
          <p:cNvSpPr>
            <a:spLocks noGrp="1"/>
          </p:cNvSpPr>
          <p:nvPr/>
        </p:nvSpPr>
        <p:spPr>
          <a:xfrm>
            <a:off x="781050" y="4905375"/>
            <a:ext cx="6286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00" b="1">
                <a:solidFill>
                  <a:srgbClr val="24323A"/>
                </a:solidFill>
              </a:defRPr>
            </a:pPr>
            <a:r>
              <a:rPr sz="1600" b="1" dirty="0">
                <a:solidFill>
                  <a:srgbClr val="24323A"/>
                </a:solidFill>
              </a:rPr>
              <a:t>Customers adjust generation or consumption to manage peaks, outages and planned works.</a:t>
            </a:r>
          </a:p>
        </p:txBody>
      </p:sp>
      <p:sp>
        <p:nvSpPr>
          <p:cNvPr id="30" name="flex">
            <a:extLst>
              <a:ext uri="{FF2B5EF4-FFF2-40B4-BE49-F238E27FC236}">
                <a16:creationId xmlns:a16="http://schemas.microsoft.com/office/drawing/2014/main" id="{E8265FA0-1578-4FB2-9446-9C69493B8D21}"/>
              </a:ext>
            </a:extLst>
          </p:cNvPr>
          <p:cNvSpPr>
            <a:spLocks noGrp="1"/>
          </p:cNvSpPr>
          <p:nvPr/>
        </p:nvSpPr>
        <p:spPr>
          <a:xfrm>
            <a:off x="7858125" y="2333625"/>
            <a:ext cx="3495675" cy="3238500"/>
          </a:xfrm>
          <a:prstGeom prst="roundRect">
            <a:avLst>
              <a:gd name="adj" fmla="val 5882"/>
            </a:avLst>
          </a:prstGeom>
          <a:solidFill>
            <a:srgbClr val="DCEFF5"/>
          </a:solidFill>
          <a:ln w="0">
            <a:noFill/>
            <a:prstDash val="solid"/>
          </a:ln>
        </p:spPr>
      </p:sp>
      <p:sp>
        <p:nvSpPr>
          <p:cNvPr id="31" name="flex-h">
            <a:extLst>
              <a:ext uri="{FF2B5EF4-FFF2-40B4-BE49-F238E27FC236}">
                <a16:creationId xmlns:a16="http://schemas.microsoft.com/office/drawing/2014/main" id="{9E0D57C4-FA22-4E15-B6B9-9F317DB1D74F}"/>
              </a:ext>
            </a:extLst>
          </p:cNvPr>
          <p:cNvSpPr>
            <a:spLocks noGrp="1"/>
          </p:cNvSpPr>
          <p:nvPr/>
        </p:nvSpPr>
        <p:spPr>
          <a:xfrm>
            <a:off x="8077199" y="2571750"/>
            <a:ext cx="313574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425" b="1">
                <a:solidFill>
                  <a:srgbClr val="0797A8"/>
                </a:solidFill>
              </a:defRPr>
            </a:pPr>
            <a:r>
              <a:rPr sz="2000" b="1" dirty="0">
                <a:solidFill>
                  <a:srgbClr val="0797A8"/>
                </a:solidFill>
              </a:rPr>
              <a:t>Flex-C · flexible EV charging</a:t>
            </a:r>
          </a:p>
        </p:txBody>
      </p:sp>
      <p:sp>
        <p:nvSpPr>
          <p:cNvPr id="32" name="flex-c">
            <a:extLst>
              <a:ext uri="{FF2B5EF4-FFF2-40B4-BE49-F238E27FC236}">
                <a16:creationId xmlns:a16="http://schemas.microsoft.com/office/drawing/2014/main" id="{19F7C1CB-B5CF-44D9-9C4E-68EE22018D21}"/>
              </a:ext>
            </a:extLst>
          </p:cNvPr>
          <p:cNvSpPr>
            <a:spLocks noGrp="1"/>
          </p:cNvSpPr>
          <p:nvPr/>
        </p:nvSpPr>
        <p:spPr>
          <a:xfrm>
            <a:off x="8077200" y="3095625"/>
            <a:ext cx="304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75" b="0">
                <a:solidFill>
                  <a:srgbClr val="24323A"/>
                </a:solidFill>
              </a:defRPr>
            </a:pPr>
            <a:r>
              <a:rPr sz="1600" b="0" dirty="0">
                <a:solidFill>
                  <a:srgbClr val="24323A"/>
                </a:solidFill>
              </a:rPr>
              <a:t>Charging power is allocated dynamically within the building’s available capacity.</a:t>
            </a:r>
          </a:p>
        </p:txBody>
      </p:sp>
      <p:sp>
        <p:nvSpPr>
          <p:cNvPr id="33" name="flex-line">
            <a:extLst>
              <a:ext uri="{FF2B5EF4-FFF2-40B4-BE49-F238E27FC236}">
                <a16:creationId xmlns:a16="http://schemas.microsoft.com/office/drawing/2014/main" id="{7CD2475C-14E5-4B7B-8EF0-89D24DC274D6}"/>
              </a:ext>
            </a:extLst>
          </p:cNvPr>
          <p:cNvSpPr>
            <a:spLocks noGrp="1"/>
          </p:cNvSpPr>
          <p:nvPr/>
        </p:nvSpPr>
        <p:spPr>
          <a:xfrm>
            <a:off x="8077200" y="4000500"/>
            <a:ext cx="3048000" cy="19050"/>
          </a:xfrm>
          <a:prstGeom prst="rect">
            <a:avLst/>
          </a:prstGeom>
          <a:solidFill>
            <a:srgbClr val="0797A8"/>
          </a:solidFill>
          <a:ln w="0">
            <a:noFill/>
            <a:prstDash val="solid"/>
          </a:ln>
        </p:spPr>
      </p:sp>
      <p:sp>
        <p:nvSpPr>
          <p:cNvPr id="34" name="flex-o">
            <a:extLst>
              <a:ext uri="{FF2B5EF4-FFF2-40B4-BE49-F238E27FC236}">
                <a16:creationId xmlns:a16="http://schemas.microsoft.com/office/drawing/2014/main" id="{FFAD55BB-BDDA-4371-8601-1E8CEA2019CE}"/>
              </a:ext>
            </a:extLst>
          </p:cNvPr>
          <p:cNvSpPr>
            <a:spLocks noGrp="1"/>
          </p:cNvSpPr>
          <p:nvPr/>
        </p:nvSpPr>
        <p:spPr>
          <a:xfrm>
            <a:off x="8077200" y="4267200"/>
            <a:ext cx="3048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350" b="1">
                <a:solidFill>
                  <a:srgbClr val="0797A8"/>
                </a:solidFill>
              </a:defRPr>
            </a:pPr>
            <a:r>
              <a:rPr sz="1600" b="1" dirty="0">
                <a:solidFill>
                  <a:srgbClr val="0797A8"/>
                </a:solidFill>
              </a:rPr>
              <a:t>MORE CHARGING CAPACITY</a:t>
            </a:r>
          </a:p>
          <a:p>
            <a:pPr algn="ctr">
              <a:defRPr sz="1350" b="1">
                <a:solidFill>
                  <a:srgbClr val="0797A8"/>
                </a:solidFill>
              </a:defRPr>
            </a:pPr>
            <a:r>
              <a:rPr sz="1600" b="1" dirty="0">
                <a:solidFill>
                  <a:srgbClr val="0797A8"/>
                </a:solidFill>
              </a:rPr>
              <a:t>WITHOUT AUTOMATIC GRID</a:t>
            </a:r>
          </a:p>
          <a:p>
            <a:pPr algn="ctr">
              <a:defRPr sz="1350" b="1">
                <a:solidFill>
                  <a:srgbClr val="0797A8"/>
                </a:solidFill>
              </a:defRPr>
            </a:pPr>
            <a:r>
              <a:rPr sz="1600" b="1" dirty="0">
                <a:solidFill>
                  <a:srgbClr val="0797A8"/>
                </a:solidFill>
              </a:rPr>
              <a:t>REINFORCEMENT</a:t>
            </a:r>
          </a:p>
        </p:txBody>
      </p:sp>
      <p:sp>
        <p:nvSpPr>
          <p:cNvPr id="35" name="Rectangle 17">
            <a:extLst>
              <a:ext uri="{FF2B5EF4-FFF2-40B4-BE49-F238E27FC236}">
                <a16:creationId xmlns:a16="http://schemas.microsoft.com/office/drawing/2014/main" id="{043FA087-B4BF-4796-B6CD-7381A4D9E00F}"/>
              </a:ext>
            </a:extLst>
          </p:cNvPr>
          <p:cNvSpPr>
            <a:spLocks noGrp="1"/>
          </p:cNvSpPr>
          <p:nvPr/>
        </p:nvSpPr>
        <p:spPr>
          <a:xfrm>
            <a:off x="1039543" y="6517428"/>
            <a:ext cx="2582758" cy="457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sz="14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24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876556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2086F42-4CDB-4FCF-82F5-3C43D38DF6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sz="3150" dirty="0" err="1"/>
              <a:t>Thank</a:t>
            </a:r>
            <a:r>
              <a:rPr lang="pt-PT" sz="3150" dirty="0"/>
              <a:t> you!</a:t>
            </a:r>
            <a:endParaRPr sz="3150" dirty="0"/>
          </a:p>
        </p:txBody>
      </p:sp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A93C303E463B24A86E028E7E1D502FD" ma:contentTypeVersion="0" ma:contentTypeDescription="Criar um novo documento." ma:contentTypeScope="" ma:versionID="884af143e49d192d5bc2b7e666bf661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506b910cc15b996377c43172305fcf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E8B28C6-096E-4D7E-A1FA-E02A96EE1A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264512D-9D33-43FE-A45F-F907C565FD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2D7485F-510A-41B6-9390-653EE7EE911F}">
  <ds:schemaRefs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496</Words>
  <Application>Microsoft Office PowerPoint</Application>
  <DocSecurity>0</DocSecurity>
  <PresentationFormat>Custom</PresentationFormat>
  <Paragraphs>104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Inter-Regular</vt:lpstr>
      <vt:lpstr>Arial</vt:lpstr>
      <vt:lpstr>Calibri</vt:lpstr>
      <vt:lpstr>Wingdings</vt:lpstr>
      <vt:lpstr>Custom Design</vt:lpstr>
      <vt:lpstr>1_Custom Design</vt:lpstr>
      <vt:lpstr>4_Custom Design</vt:lpstr>
      <vt:lpstr>PowerPoint Presentation</vt:lpstr>
      <vt:lpstr>Three things turn local generation into value for everyone</vt:lpstr>
      <vt:lpstr>One technology can support three policy goals</vt:lpstr>
      <vt:lpstr>Portugal: producing electricity for our own use</vt:lpstr>
      <vt:lpstr>Most local production is used on-site</vt:lpstr>
      <vt:lpstr>Smart meters make local generation visible</vt:lpstr>
      <vt:lpstr>Portugal is testing what works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CManjate</cp:lastModifiedBy>
  <cp:revision>20</cp:revision>
  <dcterms:created xsi:type="dcterms:W3CDTF">2026-07-20T09:22:18Z</dcterms:created>
  <dcterms:modified xsi:type="dcterms:W3CDTF">2026-09-16T13:39:19Z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0x0101009A93C303E463B24A86E028E7E1D502FD</vt:lpwstr>
  </property>
</Properties>
</file>